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fonts/font1.fntdata" ContentType="application/x-fontdata"/>
  <Override PartName="/ppt/fonts/font10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fonts/font8.fntdata" ContentType="application/x-fontdata"/>
  <Override PartName="/ppt/fonts/font9.fntdata" ContentType="application/x-fontdata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 /><Relationship Id="rId2" Type="http://schemas.openxmlformats.org/officeDocument/2006/relationships/extended-properties" Target="docProps/app.xml" /><Relationship Id="rId3" Type="http://schemas.openxmlformats.org/officeDocument/2006/relationships/officeDocument" Target="ppt/presentation.xml" 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 embedTrueTypeFonts="1" saveSubsetFonts="1">
  <p:sldMasterIdLst>
    <p:sldMasterId id="2147483648" r:id="rId5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</p:sldIdLst>
  <p:sldSz cx="9144000" cy="5143500"/>
  <p:notesSz cx="9144000" cy="5143500"/>
  <p:embeddedFontLst>
    <p:embeddedFont>
      <p:font typeface="SSIHNQ+Poppins-Bold"/>
      <p:regular r:id="rId33"/>
    </p:embeddedFont>
    <p:embeddedFont>
      <p:font typeface="GLTIOJ+Arial-BoldMT"/>
      <p:regular r:id="rId34"/>
    </p:embeddedFont>
    <p:embeddedFont>
      <p:font typeface="PGPHBM+Lato-Light"/>
      <p:regular r:id="rId35"/>
    </p:embeddedFont>
    <p:embeddedFont>
      <p:font typeface="FCRBNH+ArialMT"/>
      <p:regular r:id="rId36"/>
    </p:embeddedFont>
    <p:embeddedFont>
      <p:font typeface="QNFLGA+NunitoSans-BoldItalic"/>
      <p:regular r:id="rId37"/>
    </p:embeddedFont>
    <p:embeddedFont>
      <p:font typeface="TNJFRP+Lato-Bold"/>
      <p:regular r:id="rId38"/>
    </p:embeddedFont>
    <p:embeddedFont>
      <p:font typeface="CGHPKM+NunitoSans-Light"/>
      <p:regular r:id="rId39"/>
    </p:embeddedFont>
    <p:embeddedFont>
      <p:font typeface="TDCVHJ+Lato-BoldItalic"/>
      <p:regular r:id="rId40"/>
    </p:embeddedFont>
    <p:embeddedFont>
      <p:font typeface="DSFUUV+Lato-HairlineItalic"/>
      <p:regular r:id="rId41"/>
    </p:embeddedFont>
    <p:embeddedFont>
      <p:font typeface="TSQIAQ+NunitoSans-ExtraBold"/>
      <p:regular r:id="rId42"/>
    </p:embeddedFont>
  </p:embeddedFon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7" d="100"/>
          <a:sy n="57" d="100"/>
        </p:scale>
        <p:origin x="-2482" y="-91"/>
      </p:cViewPr>
      <p:guideLst>
        <p:guide orient="horz" pos="3168"/>
        <p:guide pos="244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presProps" Target="presProp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Relationship Id="rId2" Type="http://schemas.openxmlformats.org/officeDocument/2006/relationships/tableStyles" Target="tableStyles.xml" /><Relationship Id="rId20" Type="http://schemas.openxmlformats.org/officeDocument/2006/relationships/slide" Target="slides/slide15.xml" /><Relationship Id="rId21" Type="http://schemas.openxmlformats.org/officeDocument/2006/relationships/slide" Target="slides/slide16.xml" /><Relationship Id="rId22" Type="http://schemas.openxmlformats.org/officeDocument/2006/relationships/slide" Target="slides/slide17.xml" /><Relationship Id="rId23" Type="http://schemas.openxmlformats.org/officeDocument/2006/relationships/slide" Target="slides/slide18.xml" /><Relationship Id="rId24" Type="http://schemas.openxmlformats.org/officeDocument/2006/relationships/slide" Target="slides/slide19.xml" /><Relationship Id="rId25" Type="http://schemas.openxmlformats.org/officeDocument/2006/relationships/slide" Target="slides/slide20.xml" /><Relationship Id="rId26" Type="http://schemas.openxmlformats.org/officeDocument/2006/relationships/slide" Target="slides/slide21.xml" /><Relationship Id="rId27" Type="http://schemas.openxmlformats.org/officeDocument/2006/relationships/slide" Target="slides/slide22.xml" /><Relationship Id="rId28" Type="http://schemas.openxmlformats.org/officeDocument/2006/relationships/slide" Target="slides/slide23.xml" /><Relationship Id="rId29" Type="http://schemas.openxmlformats.org/officeDocument/2006/relationships/slide" Target="slides/slide24.xml" /><Relationship Id="rId3" Type="http://schemas.openxmlformats.org/officeDocument/2006/relationships/viewProps" Target="viewProps.xml" /><Relationship Id="rId30" Type="http://schemas.openxmlformats.org/officeDocument/2006/relationships/slide" Target="slides/slide25.xml" /><Relationship Id="rId31" Type="http://schemas.openxmlformats.org/officeDocument/2006/relationships/slide" Target="slides/slide26.xml" /><Relationship Id="rId32" Type="http://schemas.openxmlformats.org/officeDocument/2006/relationships/slide" Target="slides/slide27.xml" /><Relationship Id="rId33" Type="http://schemas.openxmlformats.org/officeDocument/2006/relationships/font" Target="fonts/font1.fntdata" /><Relationship Id="rId34" Type="http://schemas.openxmlformats.org/officeDocument/2006/relationships/font" Target="fonts/font2.fntdata" /><Relationship Id="rId35" Type="http://schemas.openxmlformats.org/officeDocument/2006/relationships/font" Target="fonts/font3.fntdata" /><Relationship Id="rId36" Type="http://schemas.openxmlformats.org/officeDocument/2006/relationships/font" Target="fonts/font4.fntdata" /><Relationship Id="rId37" Type="http://schemas.openxmlformats.org/officeDocument/2006/relationships/font" Target="fonts/font5.fntdata" /><Relationship Id="rId38" Type="http://schemas.openxmlformats.org/officeDocument/2006/relationships/font" Target="fonts/font6.fntdata" /><Relationship Id="rId39" Type="http://schemas.openxmlformats.org/officeDocument/2006/relationships/font" Target="fonts/font7.fntdata" /><Relationship Id="rId4" Type="http://schemas.openxmlformats.org/officeDocument/2006/relationships/theme" Target="theme/theme1.xml" /><Relationship Id="rId40" Type="http://schemas.openxmlformats.org/officeDocument/2006/relationships/font" Target="fonts/font8.fntdata" /><Relationship Id="rId41" Type="http://schemas.openxmlformats.org/officeDocument/2006/relationships/font" Target="fonts/font9.fntdata" /><Relationship Id="rId42" Type="http://schemas.openxmlformats.org/officeDocument/2006/relationships/font" Target="fonts/font10.fntdata" /><Relationship Id="rId5" Type="http://schemas.openxmlformats.org/officeDocument/2006/relationships/slideMaster" Target="slideMasters/slideMaster1.xml" /><Relationship Id="rId6" Type="http://schemas.openxmlformats.org/officeDocument/2006/relationships/slide" Target="slides/slide1.xml" /><Relationship Id="rId7" Type="http://schemas.openxmlformats.org/officeDocument/2006/relationships/slide" Target="slides/slide2.xml" /><Relationship Id="rId8" Type="http://schemas.openxmlformats.org/officeDocument/2006/relationships/slide" Target="slides/slide3.xml" /><Relationship Id="rId9" Type="http://schemas.openxmlformats.org/officeDocument/2006/relationships/slide" Target="slides/slide4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heme" Target="../theme/theme1.xml" 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49" r:id="rId1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Relationship Id="rId3" Type="http://schemas.openxmlformats.org/officeDocument/2006/relationships/hyperlink" Target="https://www.cdc.gov/childrenindisasters/reunification.html" TargetMode="Externa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5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6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7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8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9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0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1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4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5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6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7.pn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8.png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9.png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0.png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1.png" /></Relationships>
</file>

<file path=ppt/slides/_rels/slide2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2.png" /></Relationships>
</file>

<file path=ppt/slides/_rels/slide2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3.png" /></Relationships>
</file>

<file path=ppt/slides/_rels/slide2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4.png" /></Relationships>
</file>

<file path=ppt/slides/_rels/slide2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5.png" /></Relationships>
</file>

<file path=ppt/slides/_rels/slide2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6.png" /></Relationships>
</file>

<file path=ppt/slides/_rels/slide2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7.png" /><Relationship Id="rId3" Type="http://schemas.openxmlformats.org/officeDocument/2006/relationships/hyperlink" Target="https://www.ready.gov/sites/default/files/2019-06/post_disaster_reunification_of_children.pdf" TargetMode="External" /><Relationship Id="rId4" Type="http://schemas.openxmlformats.org/officeDocument/2006/relationships/hyperlink" Target="https://rems.ed.gov/docs/Post-Disaster_Reunification_Fact_Sheet_for_compliance_508C.pdf" TargetMode="External" /><Relationship Id="rId5" Type="http://schemas.openxmlformats.org/officeDocument/2006/relationships/hyperlink" Target="https://www.cdc.gov/childrenindisasters/reunification.html" TargetMode="External" /><Relationship Id="rId6" Type="http://schemas.openxmlformats.org/officeDocument/2006/relationships/hyperlink" Target="https://docs.google.com/document/d/1rpH1Iiiq-7r7eWeCSmKVPG4R_gx3L5E5Sdr4qctaysc/edit?usp=sharing" TargetMode="External" 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484321" y="1021729"/>
            <a:ext cx="6327799" cy="175513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7280"/>
              </a:lnSpc>
              <a:spcBef>
                <a:spcPts val="0"/>
              </a:spcBef>
              <a:spcAft>
                <a:spcPts val="0"/>
              </a:spcAft>
            </a:pPr>
            <a:r>
              <a:rPr dirty="0" sz="5200" b="1">
                <a:solidFill>
                  <a:srgbClr val="cc0000"/>
                </a:solidFill>
                <a:latin typeface="SSIHNQ+Poppins-Bold"/>
                <a:cs typeface="SSIHNQ+Poppins-Bold"/>
              </a:rPr>
              <a:t>JOFFE</a:t>
            </a:r>
            <a:r>
              <a:rPr dirty="0" sz="5200" b="1">
                <a:solidFill>
                  <a:srgbClr val="cc0000"/>
                </a:solidFill>
                <a:latin typeface="SSIHNQ+Poppins-Bold"/>
                <a:cs typeface="SSIHNQ+Poppins-Bold"/>
              </a:rPr>
              <a:t> </a:t>
            </a:r>
            <a:r>
              <a:rPr dirty="0" sz="5200" b="1">
                <a:solidFill>
                  <a:srgbClr val="cc0000"/>
                </a:solidFill>
                <a:latin typeface="SSIHNQ+Poppins-Bold"/>
                <a:cs typeface="SSIHNQ+Poppins-Bold"/>
              </a:rPr>
              <a:t>EMERGENCY</a:t>
            </a:r>
          </a:p>
          <a:p>
            <a:pPr marL="1518443" marR="0">
              <a:lnSpc>
                <a:spcPts val="6239"/>
              </a:lnSpc>
              <a:spcBef>
                <a:spcPts val="0"/>
              </a:spcBef>
              <a:spcAft>
                <a:spcPts val="0"/>
              </a:spcAft>
            </a:pPr>
            <a:r>
              <a:rPr dirty="0" sz="5200" b="1">
                <a:solidFill>
                  <a:srgbClr val="cc0000"/>
                </a:solidFill>
                <a:latin typeface="SSIHNQ+Poppins-Bold"/>
                <a:cs typeface="SSIHNQ+Poppins-Bold"/>
              </a:rPr>
              <a:t>SERVICES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979814" y="2914834"/>
            <a:ext cx="3428596" cy="435371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3128"/>
              </a:lnSpc>
              <a:spcBef>
                <a:spcPts val="0"/>
              </a:spcBef>
              <a:spcAft>
                <a:spcPts val="0"/>
              </a:spcAft>
            </a:pPr>
            <a:r>
              <a:rPr dirty="0" sz="2800" b="1">
                <a:solidFill>
                  <a:srgbClr val="cc0000"/>
                </a:solidFill>
                <a:latin typeface="GLTIOJ+Arial-BoldMT"/>
                <a:cs typeface="GLTIOJ+Arial-BoldMT"/>
              </a:rPr>
              <a:t>Student</a:t>
            </a:r>
            <a:r>
              <a:rPr dirty="0" sz="2800" b="1">
                <a:solidFill>
                  <a:srgbClr val="cc0000"/>
                </a:solidFill>
                <a:latin typeface="GLTIOJ+Arial-BoldMT"/>
                <a:cs typeface="GLTIOJ+Arial-BoldMT"/>
              </a:rPr>
              <a:t> </a:t>
            </a:r>
            <a:r>
              <a:rPr dirty="0" sz="2800" b="1">
                <a:solidFill>
                  <a:srgbClr val="cc0000"/>
                </a:solidFill>
                <a:latin typeface="GLTIOJ+Arial-BoldMT"/>
                <a:cs typeface="GLTIOJ+Arial-BoldMT"/>
              </a:rPr>
              <a:t>and</a:t>
            </a:r>
            <a:r>
              <a:rPr dirty="0" sz="2800" b="1">
                <a:solidFill>
                  <a:srgbClr val="cc0000"/>
                </a:solidFill>
                <a:latin typeface="GLTIOJ+Arial-BoldMT"/>
                <a:cs typeface="GLTIOJ+Arial-BoldMT"/>
              </a:rPr>
              <a:t> </a:t>
            </a:r>
            <a:r>
              <a:rPr dirty="0" sz="2800" b="1">
                <a:solidFill>
                  <a:srgbClr val="cc0000"/>
                </a:solidFill>
                <a:latin typeface="GLTIOJ+Arial-BoldMT"/>
                <a:cs typeface="GLTIOJ+Arial-BoldMT"/>
              </a:rPr>
              <a:t>Family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3444081" y="3682931"/>
            <a:ext cx="2404591" cy="435371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3128"/>
              </a:lnSpc>
              <a:spcBef>
                <a:spcPts val="0"/>
              </a:spcBef>
              <a:spcAft>
                <a:spcPts val="0"/>
              </a:spcAft>
            </a:pPr>
            <a:r>
              <a:rPr dirty="0" sz="2800" b="1">
                <a:solidFill>
                  <a:srgbClr val="cc0000"/>
                </a:solidFill>
                <a:latin typeface="GLTIOJ+Arial-BoldMT"/>
                <a:cs typeface="GLTIOJ+Arial-BoldMT"/>
              </a:rPr>
              <a:t>Reunification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644750" y="488825"/>
            <a:ext cx="1701800" cy="4826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3500"/>
              </a:lnSpc>
              <a:spcBef>
                <a:spcPts val="0"/>
              </a:spcBef>
              <a:spcAft>
                <a:spcPts val="0"/>
              </a:spcAft>
            </a:pPr>
            <a:r>
              <a:rPr dirty="0" sz="2500" b="1">
                <a:solidFill>
                  <a:srgbClr val="cc0000"/>
                </a:solidFill>
                <a:latin typeface="SSIHNQ+Poppins-Bold"/>
                <a:cs typeface="SSIHNQ+Poppins-Bold"/>
              </a:rPr>
              <a:t>Welcome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44750" y="1209625"/>
            <a:ext cx="938593" cy="24383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619"/>
              </a:lnSpc>
              <a:spcBef>
                <a:spcPts val="0"/>
              </a:spcBef>
              <a:spcAft>
                <a:spcPts val="0"/>
              </a:spcAft>
            </a:pPr>
            <a:r>
              <a:rPr dirty="0" sz="1500">
                <a:solidFill>
                  <a:srgbClr val="000000"/>
                </a:solidFill>
                <a:latin typeface="PGPHBM+Lato-Light"/>
                <a:cs typeface="PGPHBM+Lato-Light"/>
              </a:rPr>
              <a:t>About</a:t>
            </a:r>
            <a:r>
              <a:rPr dirty="0" sz="15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500">
                <a:solidFill>
                  <a:srgbClr val="000000"/>
                </a:solidFill>
                <a:latin typeface="PGPHBM+Lato-Light"/>
                <a:cs typeface="PGPHBM+Lato-Light"/>
              </a:rPr>
              <a:t>me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778100" y="1622862"/>
            <a:ext cx="267462" cy="51381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675"/>
              </a:lnSpc>
              <a:spcBef>
                <a:spcPts val="0"/>
              </a:spcBef>
              <a:spcAft>
                <a:spcPts val="0"/>
              </a:spcAft>
            </a:pPr>
            <a:r>
              <a:rPr dirty="0" sz="1500">
                <a:solidFill>
                  <a:srgbClr val="000000"/>
                </a:solidFill>
                <a:latin typeface="FCRBNH+ArialMT"/>
                <a:cs typeface="FCRBNH+ArialMT"/>
              </a:rPr>
              <a:t>●</a:t>
            </a:r>
          </a:p>
          <a:p>
            <a:pPr marL="0" marR="0">
              <a:lnSpc>
                <a:spcPts val="1675"/>
              </a:lnSpc>
              <a:spcBef>
                <a:spcPts val="344"/>
              </a:spcBef>
              <a:spcAft>
                <a:spcPts val="0"/>
              </a:spcAft>
            </a:pPr>
            <a:r>
              <a:rPr dirty="0" sz="1500">
                <a:solidFill>
                  <a:srgbClr val="000000"/>
                </a:solidFill>
                <a:latin typeface="FCRBNH+ArialMT"/>
                <a:cs typeface="FCRBNH+ArialMT"/>
              </a:rPr>
              <a:t>●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101950" y="1624914"/>
            <a:ext cx="6739221" cy="24383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619"/>
              </a:lnSpc>
              <a:spcBef>
                <a:spcPts val="0"/>
              </a:spcBef>
              <a:spcAft>
                <a:spcPts val="0"/>
              </a:spcAft>
            </a:pPr>
            <a:r>
              <a:rPr dirty="0" sz="1500">
                <a:solidFill>
                  <a:srgbClr val="000000"/>
                </a:solidFill>
                <a:latin typeface="PGPHBM+Lato-Light"/>
                <a:cs typeface="PGPHBM+Lato-Light"/>
              </a:rPr>
              <a:t>Dr.</a:t>
            </a:r>
            <a:r>
              <a:rPr dirty="0" sz="15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500">
                <a:solidFill>
                  <a:srgbClr val="000000"/>
                </a:solidFill>
                <a:latin typeface="PGPHBM+Lato-Light"/>
                <a:cs typeface="PGPHBM+Lato-Light"/>
              </a:rPr>
              <a:t>Matthew</a:t>
            </a:r>
            <a:r>
              <a:rPr dirty="0" sz="15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500">
                <a:solidFill>
                  <a:srgbClr val="000000"/>
                </a:solidFill>
                <a:latin typeface="PGPHBM+Lato-Light"/>
                <a:cs typeface="PGPHBM+Lato-Light"/>
              </a:rPr>
              <a:t>Colpitts</a:t>
            </a:r>
            <a:r>
              <a:rPr dirty="0" sz="15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500">
                <a:solidFill>
                  <a:srgbClr val="000000"/>
                </a:solidFill>
                <a:latin typeface="PGPHBM+Lato-Light"/>
                <a:cs typeface="PGPHBM+Lato-Light"/>
              </a:rPr>
              <a:t>and</a:t>
            </a:r>
            <a:r>
              <a:rPr dirty="0" sz="15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500">
                <a:solidFill>
                  <a:srgbClr val="000000"/>
                </a:solidFill>
                <a:latin typeface="PGPHBM+Lato-Light"/>
                <a:cs typeface="PGPHBM+Lato-Light"/>
              </a:rPr>
              <a:t>I</a:t>
            </a:r>
            <a:r>
              <a:rPr dirty="0" sz="15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500">
                <a:solidFill>
                  <a:srgbClr val="000000"/>
                </a:solidFill>
                <a:latin typeface="PGPHBM+Lato-Light"/>
                <a:cs typeface="PGPHBM+Lato-Light"/>
              </a:rPr>
              <a:t>am</a:t>
            </a:r>
            <a:r>
              <a:rPr dirty="0" sz="15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500">
                <a:solidFill>
                  <a:srgbClr val="000000"/>
                </a:solidFill>
                <a:latin typeface="PGPHBM+Lato-Light"/>
                <a:cs typeface="PGPHBM+Lato-Light"/>
              </a:rPr>
              <a:t>a</a:t>
            </a:r>
            <a:r>
              <a:rPr dirty="0" sz="15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500">
                <a:solidFill>
                  <a:srgbClr val="000000"/>
                </a:solidFill>
                <a:latin typeface="PGPHBM+Lato-Light"/>
                <a:cs typeface="PGPHBM+Lato-Light"/>
              </a:rPr>
              <a:t>Safety</a:t>
            </a:r>
            <a:r>
              <a:rPr dirty="0" sz="15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500">
                <a:solidFill>
                  <a:srgbClr val="000000"/>
                </a:solidFill>
                <a:latin typeface="PGPHBM+Lato-Light"/>
                <a:cs typeface="PGPHBM+Lato-Light"/>
              </a:rPr>
              <a:t>Consultant</a:t>
            </a:r>
            <a:r>
              <a:rPr dirty="0" sz="15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500">
                <a:solidFill>
                  <a:srgbClr val="000000"/>
                </a:solidFill>
                <a:latin typeface="PGPHBM+Lato-Light"/>
                <a:cs typeface="PGPHBM+Lato-Light"/>
              </a:rPr>
              <a:t>with</a:t>
            </a:r>
            <a:r>
              <a:rPr dirty="0" sz="15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500">
                <a:solidFill>
                  <a:srgbClr val="000000"/>
                </a:solidFill>
                <a:latin typeface="PGPHBM+Lato-Light"/>
                <a:cs typeface="PGPHBM+Lato-Light"/>
              </a:rPr>
              <a:t>Joffe</a:t>
            </a:r>
            <a:r>
              <a:rPr dirty="0" sz="15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500">
                <a:solidFill>
                  <a:srgbClr val="000000"/>
                </a:solidFill>
                <a:latin typeface="PGPHBM+Lato-Light"/>
                <a:cs typeface="PGPHBM+Lato-Light"/>
              </a:rPr>
              <a:t>Emergency</a:t>
            </a:r>
            <a:r>
              <a:rPr dirty="0" sz="15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500">
                <a:solidFill>
                  <a:srgbClr val="000000"/>
                </a:solidFill>
                <a:latin typeface="PGPHBM+Lato-Light"/>
                <a:cs typeface="PGPHBM+Lato-Light"/>
              </a:rPr>
              <a:t>Services.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101950" y="1887805"/>
            <a:ext cx="5509164" cy="24383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619"/>
              </a:lnSpc>
              <a:spcBef>
                <a:spcPts val="0"/>
              </a:spcBef>
              <a:spcAft>
                <a:spcPts val="0"/>
              </a:spcAft>
            </a:pPr>
            <a:r>
              <a:rPr dirty="0" sz="1500">
                <a:solidFill>
                  <a:srgbClr val="000000"/>
                </a:solidFill>
                <a:latin typeface="PGPHBM+Lato-Light"/>
                <a:cs typeface="PGPHBM+Lato-Light"/>
              </a:rPr>
              <a:t>Extensive</a:t>
            </a:r>
            <a:r>
              <a:rPr dirty="0" sz="15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500">
                <a:solidFill>
                  <a:srgbClr val="000000"/>
                </a:solidFill>
                <a:latin typeface="PGPHBM+Lato-Light"/>
                <a:cs typeface="PGPHBM+Lato-Light"/>
              </a:rPr>
              <a:t>background</a:t>
            </a:r>
            <a:r>
              <a:rPr dirty="0" sz="15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500">
                <a:solidFill>
                  <a:srgbClr val="000000"/>
                </a:solidFill>
                <a:latin typeface="PGPHBM+Lato-Light"/>
                <a:cs typeface="PGPHBM+Lato-Light"/>
              </a:rPr>
              <a:t>as</a:t>
            </a:r>
            <a:r>
              <a:rPr dirty="0" sz="15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500">
                <a:solidFill>
                  <a:srgbClr val="000000"/>
                </a:solidFill>
                <a:latin typeface="PGPHBM+Lato-Light"/>
                <a:cs typeface="PGPHBM+Lato-Light"/>
              </a:rPr>
              <a:t>a</a:t>
            </a:r>
            <a:r>
              <a:rPr dirty="0" sz="15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500">
                <a:solidFill>
                  <a:srgbClr val="000000"/>
                </a:solidFill>
                <a:latin typeface="PGPHBM+Lato-Light"/>
                <a:cs typeface="PGPHBM+Lato-Light"/>
              </a:rPr>
              <a:t>school</a:t>
            </a:r>
            <a:r>
              <a:rPr dirty="0" sz="15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500">
                <a:solidFill>
                  <a:srgbClr val="000000"/>
                </a:solidFill>
                <a:latin typeface="PGPHBM+Lato-Light"/>
                <a:cs typeface="PGPHBM+Lato-Light"/>
              </a:rPr>
              <a:t>leader</a:t>
            </a:r>
            <a:r>
              <a:rPr dirty="0" sz="15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500">
                <a:solidFill>
                  <a:srgbClr val="000000"/>
                </a:solidFill>
                <a:latin typeface="PGPHBM+Lato-Light"/>
                <a:cs typeface="PGPHBM+Lato-Light"/>
              </a:rPr>
              <a:t>and</a:t>
            </a:r>
            <a:r>
              <a:rPr dirty="0" sz="15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500">
                <a:solidFill>
                  <a:srgbClr val="000000"/>
                </a:solidFill>
                <a:latin typeface="PGPHBM+Lato-Light"/>
                <a:cs typeface="PGPHBM+Lato-Light"/>
              </a:rPr>
              <a:t>campus</a:t>
            </a:r>
            <a:r>
              <a:rPr dirty="0" sz="15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500">
                <a:solidFill>
                  <a:srgbClr val="000000"/>
                </a:solidFill>
                <a:latin typeface="PGPHBM+Lato-Light"/>
                <a:cs typeface="PGPHBM+Lato-Light"/>
              </a:rPr>
              <a:t>safety</a:t>
            </a:r>
            <a:r>
              <a:rPr dirty="0" sz="15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500">
                <a:solidFill>
                  <a:srgbClr val="000000"/>
                </a:solidFill>
                <a:latin typeface="PGPHBM+Lato-Light"/>
                <a:cs typeface="PGPHBM+Lato-Light"/>
              </a:rPr>
              <a:t>expert.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644750" y="2537781"/>
            <a:ext cx="617886" cy="24383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619"/>
              </a:lnSpc>
              <a:spcBef>
                <a:spcPts val="0"/>
              </a:spcBef>
              <a:spcAft>
                <a:spcPts val="0"/>
              </a:spcAft>
            </a:pPr>
            <a:r>
              <a:rPr dirty="0" sz="1500">
                <a:solidFill>
                  <a:srgbClr val="000000"/>
                </a:solidFill>
                <a:latin typeface="PGPHBM+Lato-Light"/>
                <a:cs typeface="PGPHBM+Lato-Light"/>
              </a:rPr>
              <a:t>Goals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778100" y="2970332"/>
            <a:ext cx="267462" cy="25092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675"/>
              </a:lnSpc>
              <a:spcBef>
                <a:spcPts val="0"/>
              </a:spcBef>
              <a:spcAft>
                <a:spcPts val="0"/>
              </a:spcAft>
            </a:pPr>
            <a:r>
              <a:rPr dirty="0" sz="1500">
                <a:solidFill>
                  <a:srgbClr val="000000"/>
                </a:solidFill>
                <a:latin typeface="FCRBNH+ArialMT"/>
                <a:cs typeface="FCRBNH+ArialMT"/>
              </a:rPr>
              <a:t>●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1101950" y="2972385"/>
            <a:ext cx="4491988" cy="24383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619"/>
              </a:lnSpc>
              <a:spcBef>
                <a:spcPts val="0"/>
              </a:spcBef>
              <a:spcAft>
                <a:spcPts val="0"/>
              </a:spcAft>
            </a:pPr>
            <a:r>
              <a:rPr dirty="0" sz="1500">
                <a:solidFill>
                  <a:srgbClr val="000000"/>
                </a:solidFill>
                <a:latin typeface="PGPHBM+Lato-Light"/>
                <a:cs typeface="PGPHBM+Lato-Light"/>
              </a:rPr>
              <a:t>By</a:t>
            </a:r>
            <a:r>
              <a:rPr dirty="0" sz="15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500">
                <a:solidFill>
                  <a:srgbClr val="000000"/>
                </a:solidFill>
                <a:latin typeface="PGPHBM+Lato-Light"/>
                <a:cs typeface="PGPHBM+Lato-Light"/>
              </a:rPr>
              <a:t>the</a:t>
            </a:r>
            <a:r>
              <a:rPr dirty="0" sz="15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500">
                <a:solidFill>
                  <a:srgbClr val="000000"/>
                </a:solidFill>
                <a:latin typeface="PGPHBM+Lato-Light"/>
                <a:cs typeface="PGPHBM+Lato-Light"/>
              </a:rPr>
              <a:t>end</a:t>
            </a:r>
            <a:r>
              <a:rPr dirty="0" sz="15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500">
                <a:solidFill>
                  <a:srgbClr val="000000"/>
                </a:solidFill>
                <a:latin typeface="PGPHBM+Lato-Light"/>
                <a:cs typeface="PGPHBM+Lato-Light"/>
              </a:rPr>
              <a:t>of</a:t>
            </a:r>
            <a:r>
              <a:rPr dirty="0" sz="15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500">
                <a:solidFill>
                  <a:srgbClr val="000000"/>
                </a:solidFill>
                <a:latin typeface="PGPHBM+Lato-Light"/>
                <a:cs typeface="PGPHBM+Lato-Light"/>
              </a:rPr>
              <a:t>this</a:t>
            </a:r>
            <a:r>
              <a:rPr dirty="0" sz="15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500">
                <a:solidFill>
                  <a:srgbClr val="000000"/>
                </a:solidFill>
                <a:latin typeface="PGPHBM+Lato-Light"/>
                <a:cs typeface="PGPHBM+Lato-Light"/>
              </a:rPr>
              <a:t>module,</a:t>
            </a:r>
            <a:r>
              <a:rPr dirty="0" sz="15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500">
                <a:solidFill>
                  <a:srgbClr val="000000"/>
                </a:solidFill>
                <a:latin typeface="PGPHBM+Lato-Light"/>
                <a:cs typeface="PGPHBM+Lato-Light"/>
              </a:rPr>
              <a:t>participants</a:t>
            </a:r>
            <a:r>
              <a:rPr dirty="0" sz="15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500">
                <a:solidFill>
                  <a:srgbClr val="000000"/>
                </a:solidFill>
                <a:latin typeface="PGPHBM+Lato-Light"/>
                <a:cs typeface="PGPHBM+Lato-Light"/>
              </a:rPr>
              <a:t>will</a:t>
            </a:r>
            <a:r>
              <a:rPr dirty="0" sz="15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500">
                <a:solidFill>
                  <a:srgbClr val="000000"/>
                </a:solidFill>
                <a:latin typeface="PGPHBM+Lato-Light"/>
                <a:cs typeface="PGPHBM+Lato-Light"/>
              </a:rPr>
              <a:t>be</a:t>
            </a:r>
            <a:r>
              <a:rPr dirty="0" sz="15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500">
                <a:solidFill>
                  <a:srgbClr val="000000"/>
                </a:solidFill>
                <a:latin typeface="PGPHBM+Lato-Light"/>
                <a:cs typeface="PGPHBM+Lato-Light"/>
              </a:rPr>
              <a:t>able</a:t>
            </a:r>
            <a:r>
              <a:rPr dirty="0" sz="15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500">
                <a:solidFill>
                  <a:srgbClr val="000000"/>
                </a:solidFill>
                <a:latin typeface="PGPHBM+Lato-Light"/>
                <a:cs typeface="PGPHBM+Lato-Light"/>
              </a:rPr>
              <a:t>to…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1235300" y="3205019"/>
            <a:ext cx="267462" cy="70812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675"/>
              </a:lnSpc>
              <a:spcBef>
                <a:spcPts val="0"/>
              </a:spcBef>
              <a:spcAft>
                <a:spcPts val="0"/>
              </a:spcAft>
            </a:pPr>
            <a:r>
              <a:rPr dirty="0" sz="1500">
                <a:solidFill>
                  <a:srgbClr val="000000"/>
                </a:solidFill>
                <a:latin typeface="FCRBNH+ArialMT"/>
                <a:cs typeface="FCRBNH+ArialMT"/>
              </a:rPr>
              <a:t>○</a:t>
            </a:r>
          </a:p>
          <a:p>
            <a:pPr marL="0" marR="0">
              <a:lnSpc>
                <a:spcPts val="1675"/>
              </a:lnSpc>
              <a:spcBef>
                <a:spcPts val="124"/>
              </a:spcBef>
              <a:spcAft>
                <a:spcPts val="0"/>
              </a:spcAft>
            </a:pPr>
            <a:r>
              <a:rPr dirty="0" sz="1500">
                <a:solidFill>
                  <a:srgbClr val="000000"/>
                </a:solidFill>
                <a:latin typeface="FCRBNH+ArialMT"/>
                <a:cs typeface="FCRBNH+ArialMT"/>
              </a:rPr>
              <a:t>○</a:t>
            </a:r>
          </a:p>
          <a:p>
            <a:pPr marL="0" marR="0">
              <a:lnSpc>
                <a:spcPts val="1675"/>
              </a:lnSpc>
              <a:spcBef>
                <a:spcPts val="124"/>
              </a:spcBef>
              <a:spcAft>
                <a:spcPts val="0"/>
              </a:spcAft>
            </a:pPr>
            <a:r>
              <a:rPr dirty="0" sz="1500">
                <a:solidFill>
                  <a:srgbClr val="000000"/>
                </a:solidFill>
                <a:latin typeface="FCRBNH+ArialMT"/>
                <a:cs typeface="FCRBNH+ArialMT"/>
              </a:rPr>
              <a:t>○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1559150" y="3207071"/>
            <a:ext cx="6423371" cy="70103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619"/>
              </a:lnSpc>
              <a:spcBef>
                <a:spcPts val="0"/>
              </a:spcBef>
              <a:spcAft>
                <a:spcPts val="0"/>
              </a:spcAft>
            </a:pPr>
            <a:r>
              <a:rPr dirty="0" sz="1500">
                <a:solidFill>
                  <a:srgbClr val="000000"/>
                </a:solidFill>
                <a:latin typeface="PGPHBM+Lato-Light"/>
                <a:cs typeface="PGPHBM+Lato-Light"/>
              </a:rPr>
              <a:t>1)</a:t>
            </a:r>
            <a:r>
              <a:rPr dirty="0" sz="15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500">
                <a:solidFill>
                  <a:srgbClr val="000000"/>
                </a:solidFill>
                <a:latin typeface="PGPHBM+Lato-Light"/>
                <a:cs typeface="PGPHBM+Lato-Light"/>
              </a:rPr>
              <a:t>identify</a:t>
            </a:r>
            <a:r>
              <a:rPr dirty="0" sz="15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500">
                <a:solidFill>
                  <a:srgbClr val="000000"/>
                </a:solidFill>
                <a:latin typeface="PGPHBM+Lato-Light"/>
                <a:cs typeface="PGPHBM+Lato-Light"/>
              </a:rPr>
              <a:t>the</a:t>
            </a:r>
            <a:r>
              <a:rPr dirty="0" sz="15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500">
                <a:solidFill>
                  <a:srgbClr val="000000"/>
                </a:solidFill>
                <a:latin typeface="PGPHBM+Lato-Light"/>
                <a:cs typeface="PGPHBM+Lato-Light"/>
              </a:rPr>
              <a:t>primary</a:t>
            </a:r>
            <a:r>
              <a:rPr dirty="0" sz="15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500">
                <a:solidFill>
                  <a:srgbClr val="000000"/>
                </a:solidFill>
                <a:latin typeface="PGPHBM+Lato-Light"/>
                <a:cs typeface="PGPHBM+Lato-Light"/>
              </a:rPr>
              <a:t>considerations</a:t>
            </a:r>
            <a:r>
              <a:rPr dirty="0" sz="15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500">
                <a:solidFill>
                  <a:srgbClr val="000000"/>
                </a:solidFill>
                <a:latin typeface="PGPHBM+Lato-Light"/>
                <a:cs typeface="PGPHBM+Lato-Light"/>
              </a:rPr>
              <a:t>in</a:t>
            </a:r>
            <a:r>
              <a:rPr dirty="0" sz="15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500">
                <a:solidFill>
                  <a:srgbClr val="000000"/>
                </a:solidFill>
                <a:latin typeface="PGPHBM+Lato-Light"/>
                <a:cs typeface="PGPHBM+Lato-Light"/>
              </a:rPr>
              <a:t>planning</a:t>
            </a:r>
            <a:r>
              <a:rPr dirty="0" sz="15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500">
                <a:solidFill>
                  <a:srgbClr val="000000"/>
                </a:solidFill>
                <a:latin typeface="PGPHBM+Lato-Light"/>
                <a:cs typeface="PGPHBM+Lato-Light"/>
              </a:rPr>
              <a:t>for</a:t>
            </a:r>
            <a:r>
              <a:rPr dirty="0" sz="15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500">
                <a:solidFill>
                  <a:srgbClr val="000000"/>
                </a:solidFill>
                <a:latin typeface="PGPHBM+Lato-Light"/>
                <a:cs typeface="PGPHBM+Lato-Light"/>
              </a:rPr>
              <a:t>reunification.</a:t>
            </a:r>
          </a:p>
          <a:p>
            <a:pPr marL="0" marR="0">
              <a:lnSpc>
                <a:spcPts val="1619"/>
              </a:lnSpc>
              <a:spcBef>
                <a:spcPts val="179"/>
              </a:spcBef>
              <a:spcAft>
                <a:spcPts val="0"/>
              </a:spcAft>
            </a:pPr>
            <a:r>
              <a:rPr dirty="0" sz="1500">
                <a:solidFill>
                  <a:srgbClr val="000000"/>
                </a:solidFill>
                <a:latin typeface="PGPHBM+Lato-Light"/>
                <a:cs typeface="PGPHBM+Lato-Light"/>
              </a:rPr>
              <a:t>2)</a:t>
            </a:r>
            <a:r>
              <a:rPr dirty="0" sz="15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500">
                <a:solidFill>
                  <a:srgbClr val="000000"/>
                </a:solidFill>
                <a:latin typeface="PGPHBM+Lato-Light"/>
                <a:cs typeface="PGPHBM+Lato-Light"/>
              </a:rPr>
              <a:t>articulate</a:t>
            </a:r>
            <a:r>
              <a:rPr dirty="0" sz="15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500">
                <a:solidFill>
                  <a:srgbClr val="000000"/>
                </a:solidFill>
                <a:latin typeface="PGPHBM+Lato-Light"/>
                <a:cs typeface="PGPHBM+Lato-Light"/>
              </a:rPr>
              <a:t>the</a:t>
            </a:r>
            <a:r>
              <a:rPr dirty="0" sz="15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500">
                <a:solidFill>
                  <a:srgbClr val="000000"/>
                </a:solidFill>
                <a:latin typeface="PGPHBM+Lato-Light"/>
                <a:cs typeface="PGPHBM+Lato-Light"/>
              </a:rPr>
              <a:t>need</a:t>
            </a:r>
            <a:r>
              <a:rPr dirty="0" sz="15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500">
                <a:solidFill>
                  <a:srgbClr val="000000"/>
                </a:solidFill>
                <a:latin typeface="PGPHBM+Lato-Light"/>
                <a:cs typeface="PGPHBM+Lato-Light"/>
              </a:rPr>
              <a:t>for</a:t>
            </a:r>
            <a:r>
              <a:rPr dirty="0" sz="15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500">
                <a:solidFill>
                  <a:srgbClr val="000000"/>
                </a:solidFill>
                <a:latin typeface="PGPHBM+Lato-Light"/>
                <a:cs typeface="PGPHBM+Lato-Light"/>
              </a:rPr>
              <a:t>pre-incident</a:t>
            </a:r>
            <a:r>
              <a:rPr dirty="0" sz="15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500">
                <a:solidFill>
                  <a:srgbClr val="000000"/>
                </a:solidFill>
                <a:latin typeface="PGPHBM+Lato-Light"/>
                <a:cs typeface="PGPHBM+Lato-Light"/>
              </a:rPr>
              <a:t>reunification</a:t>
            </a:r>
            <a:r>
              <a:rPr dirty="0" sz="15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500">
                <a:solidFill>
                  <a:srgbClr val="000000"/>
                </a:solidFill>
                <a:latin typeface="PGPHBM+Lato-Light"/>
                <a:cs typeface="PGPHBM+Lato-Light"/>
              </a:rPr>
              <a:t>planning.</a:t>
            </a:r>
          </a:p>
          <a:p>
            <a:pPr marL="0" marR="0">
              <a:lnSpc>
                <a:spcPts val="1619"/>
              </a:lnSpc>
              <a:spcBef>
                <a:spcPts val="179"/>
              </a:spcBef>
              <a:spcAft>
                <a:spcPts val="0"/>
              </a:spcAft>
            </a:pPr>
            <a:r>
              <a:rPr dirty="0" sz="1500">
                <a:solidFill>
                  <a:srgbClr val="000000"/>
                </a:solidFill>
                <a:latin typeface="PGPHBM+Lato-Light"/>
                <a:cs typeface="PGPHBM+Lato-Light"/>
              </a:rPr>
              <a:t>3)</a:t>
            </a:r>
            <a:r>
              <a:rPr dirty="0" sz="15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500">
                <a:solidFill>
                  <a:srgbClr val="000000"/>
                </a:solidFill>
                <a:latin typeface="PGPHBM+Lato-Light"/>
                <a:cs typeface="PGPHBM+Lato-Light"/>
              </a:rPr>
              <a:t>develop</a:t>
            </a:r>
            <a:r>
              <a:rPr dirty="0" sz="15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500">
                <a:solidFill>
                  <a:srgbClr val="000000"/>
                </a:solidFill>
                <a:latin typeface="PGPHBM+Lato-Light"/>
                <a:cs typeface="PGPHBM+Lato-Light"/>
              </a:rPr>
              <a:t>an</a:t>
            </a:r>
            <a:r>
              <a:rPr dirty="0" sz="15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500">
                <a:solidFill>
                  <a:srgbClr val="000000"/>
                </a:solidFill>
                <a:latin typeface="PGPHBM+Lato-Light"/>
                <a:cs typeface="PGPHBM+Lato-Light"/>
              </a:rPr>
              <a:t>outline</a:t>
            </a:r>
            <a:r>
              <a:rPr dirty="0" sz="15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500">
                <a:solidFill>
                  <a:srgbClr val="000000"/>
                </a:solidFill>
                <a:latin typeface="PGPHBM+Lato-Light"/>
                <a:cs typeface="PGPHBM+Lato-Light"/>
              </a:rPr>
              <a:t>of</a:t>
            </a:r>
            <a:r>
              <a:rPr dirty="0" sz="15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500">
                <a:solidFill>
                  <a:srgbClr val="000000"/>
                </a:solidFill>
                <a:latin typeface="PGPHBM+Lato-Light"/>
                <a:cs typeface="PGPHBM+Lato-Light"/>
              </a:rPr>
              <a:t>a</a:t>
            </a:r>
            <a:r>
              <a:rPr dirty="0" sz="15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500">
                <a:solidFill>
                  <a:srgbClr val="000000"/>
                </a:solidFill>
                <a:latin typeface="PGPHBM+Lato-Light"/>
                <a:cs typeface="PGPHBM+Lato-Light"/>
              </a:rPr>
              <a:t>new</a:t>
            </a:r>
            <a:r>
              <a:rPr dirty="0" sz="15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500">
                <a:solidFill>
                  <a:srgbClr val="000000"/>
                </a:solidFill>
                <a:latin typeface="PGPHBM+Lato-Light"/>
                <a:cs typeface="PGPHBM+Lato-Light"/>
              </a:rPr>
              <a:t>(or</a:t>
            </a:r>
            <a:r>
              <a:rPr dirty="0" sz="15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500">
                <a:solidFill>
                  <a:srgbClr val="000000"/>
                </a:solidFill>
                <a:latin typeface="PGPHBM+Lato-Light"/>
                <a:cs typeface="PGPHBM+Lato-Light"/>
              </a:rPr>
              <a:t>improved)</a:t>
            </a:r>
            <a:r>
              <a:rPr dirty="0" sz="15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500">
                <a:solidFill>
                  <a:srgbClr val="000000"/>
                </a:solidFill>
                <a:latin typeface="PGPHBM+Lato-Light"/>
                <a:cs typeface="PGPHBM+Lato-Light"/>
              </a:rPr>
              <a:t>reunification</a:t>
            </a:r>
            <a:r>
              <a:rPr dirty="0" sz="15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500">
                <a:solidFill>
                  <a:srgbClr val="000000"/>
                </a:solidFill>
                <a:latin typeface="PGPHBM+Lato-Light"/>
                <a:cs typeface="PGPHBM+Lato-Light"/>
              </a:rPr>
              <a:t>plan</a:t>
            </a:r>
            <a:r>
              <a:rPr dirty="0" sz="15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500">
                <a:solidFill>
                  <a:srgbClr val="000000"/>
                </a:solidFill>
                <a:latin typeface="PGPHBM+Lato-Light"/>
                <a:cs typeface="PGPHBM+Lato-Light"/>
              </a:rPr>
              <a:t>for</a:t>
            </a:r>
            <a:r>
              <a:rPr dirty="0" sz="15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500">
                <a:solidFill>
                  <a:srgbClr val="000000"/>
                </a:solidFill>
                <a:latin typeface="PGPHBM+Lato-Light"/>
                <a:cs typeface="PGPHBM+Lato-Light"/>
              </a:rPr>
              <a:t>their</a:t>
            </a:r>
            <a:r>
              <a:rPr dirty="0" sz="15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500">
                <a:solidFill>
                  <a:srgbClr val="000000"/>
                </a:solidFill>
                <a:latin typeface="PGPHBM+Lato-Light"/>
                <a:cs typeface="PGPHBM+Lato-Light"/>
              </a:rPr>
              <a:t>school.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644750" y="488825"/>
            <a:ext cx="1701800" cy="4826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3500"/>
              </a:lnSpc>
              <a:spcBef>
                <a:spcPts val="0"/>
              </a:spcBef>
              <a:spcAft>
                <a:spcPts val="0"/>
              </a:spcAft>
            </a:pPr>
            <a:r>
              <a:rPr dirty="0" sz="2500" b="1">
                <a:solidFill>
                  <a:srgbClr val="cc0000"/>
                </a:solidFill>
                <a:latin typeface="SSIHNQ+Poppins-Bold"/>
                <a:cs typeface="SSIHNQ+Poppins-Bold"/>
              </a:rPr>
              <a:t>Welcome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44750" y="1267319"/>
            <a:ext cx="3151359" cy="21640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403"/>
              </a:lnSpc>
              <a:spcBef>
                <a:spcPts val="0"/>
              </a:spcBef>
              <a:spcAft>
                <a:spcPts val="0"/>
              </a:spcAft>
            </a:pP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This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module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is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actually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the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third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in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a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trilogy.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752700" y="1404584"/>
            <a:ext cx="298146" cy="307677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122"/>
              </a:lnSpc>
              <a:spcBef>
                <a:spcPts val="0"/>
              </a:spcBef>
              <a:spcAft>
                <a:spcPts val="0"/>
              </a:spcAft>
            </a:pPr>
            <a:r>
              <a:rPr dirty="0" sz="1900">
                <a:solidFill>
                  <a:srgbClr val="434343"/>
                </a:solidFill>
                <a:latin typeface="FCRBNH+ArialMT"/>
                <a:cs typeface="FCRBNH+ArialMT"/>
              </a:rPr>
              <a:t>●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101950" y="1475345"/>
            <a:ext cx="7602371" cy="63246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403"/>
              </a:lnSpc>
              <a:spcBef>
                <a:spcPts val="0"/>
              </a:spcBef>
              <a:spcAft>
                <a:spcPts val="0"/>
              </a:spcAft>
            </a:pP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The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first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module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you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may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have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completed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is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the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Incident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Command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Orientation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module,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where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you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learned</a:t>
            </a:r>
          </a:p>
          <a:p>
            <a:pPr marL="0" marR="0">
              <a:lnSpc>
                <a:spcPts val="1403"/>
              </a:lnSpc>
              <a:spcBef>
                <a:spcPts val="234"/>
              </a:spcBef>
              <a:spcAft>
                <a:spcPts val="0"/>
              </a:spcAft>
            </a:pP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what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are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the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best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practices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to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set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up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an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ICS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at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your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school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and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what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roles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and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responsibilities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your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staff</a:t>
            </a:r>
          </a:p>
          <a:p>
            <a:pPr marL="0" marR="0">
              <a:lnSpc>
                <a:spcPts val="1403"/>
              </a:lnSpc>
              <a:spcBef>
                <a:spcPts val="284"/>
              </a:spcBef>
              <a:spcAft>
                <a:spcPts val="0"/>
              </a:spcAft>
            </a:pP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should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have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during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an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incident.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752700" y="2236688"/>
            <a:ext cx="298146" cy="93175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122"/>
              </a:lnSpc>
              <a:spcBef>
                <a:spcPts val="0"/>
              </a:spcBef>
              <a:spcAft>
                <a:spcPts val="0"/>
              </a:spcAft>
            </a:pPr>
            <a:r>
              <a:rPr dirty="0" sz="1900">
                <a:solidFill>
                  <a:srgbClr val="434343"/>
                </a:solidFill>
                <a:latin typeface="FCRBNH+ArialMT"/>
                <a:cs typeface="FCRBNH+ArialMT"/>
              </a:rPr>
              <a:t>●</a:t>
            </a:r>
          </a:p>
          <a:p>
            <a:pPr marL="0" marR="0">
              <a:lnSpc>
                <a:spcPts val="2122"/>
              </a:lnSpc>
              <a:spcBef>
                <a:spcPts val="2791"/>
              </a:spcBef>
              <a:spcAft>
                <a:spcPts val="0"/>
              </a:spcAft>
            </a:pPr>
            <a:r>
              <a:rPr dirty="0" sz="1900">
                <a:solidFill>
                  <a:srgbClr val="434343"/>
                </a:solidFill>
                <a:latin typeface="FCRBNH+ArialMT"/>
                <a:cs typeface="FCRBNH+ArialMT"/>
              </a:rPr>
              <a:t>●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1101950" y="2307449"/>
            <a:ext cx="7579010" cy="424433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403"/>
              </a:lnSpc>
              <a:spcBef>
                <a:spcPts val="0"/>
              </a:spcBef>
              <a:spcAft>
                <a:spcPts val="0"/>
              </a:spcAft>
            </a:pP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Next,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you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may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have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completed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the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module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of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how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to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construct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a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Tabletop,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where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you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learned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how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to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lead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a</a:t>
            </a:r>
          </a:p>
          <a:p>
            <a:pPr marL="0" marR="0">
              <a:lnSpc>
                <a:spcPts val="1403"/>
              </a:lnSpc>
              <a:spcBef>
                <a:spcPts val="233"/>
              </a:spcBef>
              <a:spcAft>
                <a:spcPts val="0"/>
              </a:spcAft>
            </a:pP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practice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run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of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an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incident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as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it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develops.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1101950" y="2931527"/>
            <a:ext cx="7621520" cy="63246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403"/>
              </a:lnSpc>
              <a:spcBef>
                <a:spcPts val="0"/>
              </a:spcBef>
              <a:spcAft>
                <a:spcPts val="0"/>
              </a:spcAft>
            </a:pP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If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you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have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not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completed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these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modules,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and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feel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that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it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would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benefit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you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prior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to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starting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this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learning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of</a:t>
            </a:r>
          </a:p>
          <a:p>
            <a:pPr marL="0" marR="0">
              <a:lnSpc>
                <a:spcPts val="1403"/>
              </a:lnSpc>
              <a:spcBef>
                <a:spcPts val="234"/>
              </a:spcBef>
              <a:spcAft>
                <a:spcPts val="0"/>
              </a:spcAft>
            </a:pP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Student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and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Family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Reunification,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please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complete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the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Incident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Command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Orientation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module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and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the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How</a:t>
            </a:r>
          </a:p>
          <a:p>
            <a:pPr marL="0" marR="0">
              <a:lnSpc>
                <a:spcPts val="1403"/>
              </a:lnSpc>
              <a:spcBef>
                <a:spcPts val="283"/>
              </a:spcBef>
              <a:spcAft>
                <a:spcPts val="0"/>
              </a:spcAft>
            </a:pP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to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Create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and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Run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a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Tabletop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module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before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moving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on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with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this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course.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43424" y="488825"/>
            <a:ext cx="1910397" cy="4826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3500"/>
              </a:lnSpc>
              <a:spcBef>
                <a:spcPts val="0"/>
              </a:spcBef>
              <a:spcAft>
                <a:spcPts val="0"/>
              </a:spcAft>
            </a:pPr>
            <a:r>
              <a:rPr dirty="0" sz="2500" b="1">
                <a:solidFill>
                  <a:srgbClr val="cc0000"/>
                </a:solidFill>
                <a:latin typeface="SSIHNQ+Poppins-Bold"/>
                <a:cs typeface="SSIHNQ+Poppins-Bold"/>
              </a:rPr>
              <a:t>Definitions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663425" y="1269729"/>
            <a:ext cx="3896638" cy="1320317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320"/>
              </a:lnSpc>
              <a:spcBef>
                <a:spcPts val="0"/>
              </a:spcBef>
              <a:spcAft>
                <a:spcPts val="0"/>
              </a:spcAft>
            </a:pPr>
            <a:r>
              <a:rPr dirty="0" sz="1800" b="1">
                <a:solidFill>
                  <a:srgbClr val="434343"/>
                </a:solidFill>
                <a:latin typeface="QNFLGA+NunitoSans-BoldItalic"/>
                <a:cs typeface="QNFLGA+NunitoSans-BoldItalic"/>
              </a:rPr>
              <a:t>Reunification</a:t>
            </a:r>
            <a:r>
              <a:rPr dirty="0" sz="1800" spc="36" b="1">
                <a:solidFill>
                  <a:srgbClr val="434343"/>
                </a:solidFill>
                <a:latin typeface="QNFLGA+NunitoSans-BoldItalic"/>
                <a:cs typeface="QNFLGA+NunitoSans-BoldItalic"/>
              </a:rPr>
              <a:t> </a:t>
            </a:r>
            <a:r>
              <a:rPr dirty="0" sz="1800" b="1">
                <a:solidFill>
                  <a:srgbClr val="434343"/>
                </a:solidFill>
                <a:latin typeface="QNFLGA+NunitoSans-BoldItalic"/>
                <a:cs typeface="QNFLGA+NunitoSans-BoldItalic"/>
              </a:rPr>
              <a:t>is</a:t>
            </a:r>
            <a:r>
              <a:rPr dirty="0" sz="1800" spc="36" b="1">
                <a:solidFill>
                  <a:srgbClr val="434343"/>
                </a:solidFill>
                <a:latin typeface="QNFLGA+NunitoSans-BoldItalic"/>
                <a:cs typeface="QNFLGA+NunitoSans-BoldItalic"/>
              </a:rPr>
              <a:t> </a:t>
            </a:r>
            <a:r>
              <a:rPr dirty="0" sz="1800" b="1">
                <a:solidFill>
                  <a:srgbClr val="434343"/>
                </a:solidFill>
                <a:latin typeface="QNFLGA+NunitoSans-BoldItalic"/>
                <a:cs typeface="QNFLGA+NunitoSans-BoldItalic"/>
              </a:rPr>
              <a:t>the</a:t>
            </a:r>
            <a:r>
              <a:rPr dirty="0" sz="1800" spc="36" b="1">
                <a:solidFill>
                  <a:srgbClr val="434343"/>
                </a:solidFill>
                <a:latin typeface="QNFLGA+NunitoSans-BoldItalic"/>
                <a:cs typeface="QNFLGA+NunitoSans-BoldItalic"/>
              </a:rPr>
              <a:t> </a:t>
            </a:r>
            <a:r>
              <a:rPr dirty="0" sz="1800" b="1">
                <a:solidFill>
                  <a:srgbClr val="434343"/>
                </a:solidFill>
                <a:latin typeface="QNFLGA+NunitoSans-BoldItalic"/>
                <a:cs typeface="QNFLGA+NunitoSans-BoldItalic"/>
              </a:rPr>
              <a:t>process</a:t>
            </a:r>
            <a:r>
              <a:rPr dirty="0" sz="1800" spc="36" b="1">
                <a:solidFill>
                  <a:srgbClr val="434343"/>
                </a:solidFill>
                <a:latin typeface="QNFLGA+NunitoSans-BoldItalic"/>
                <a:cs typeface="QNFLGA+NunitoSans-BoldItalic"/>
              </a:rPr>
              <a:t> </a:t>
            </a:r>
            <a:r>
              <a:rPr dirty="0" sz="1800" b="1">
                <a:solidFill>
                  <a:srgbClr val="434343"/>
                </a:solidFill>
                <a:latin typeface="QNFLGA+NunitoSans-BoldItalic"/>
                <a:cs typeface="QNFLGA+NunitoSans-BoldItalic"/>
              </a:rPr>
              <a:t>of</a:t>
            </a:r>
          </a:p>
          <a:p>
            <a:pPr marL="0" marR="0">
              <a:lnSpc>
                <a:spcPts val="1944"/>
              </a:lnSpc>
              <a:spcBef>
                <a:spcPts val="50"/>
              </a:spcBef>
              <a:spcAft>
                <a:spcPts val="0"/>
              </a:spcAft>
            </a:pPr>
            <a:r>
              <a:rPr dirty="0" sz="1800" b="1">
                <a:solidFill>
                  <a:srgbClr val="434343"/>
                </a:solidFill>
                <a:latin typeface="QNFLGA+NunitoSans-BoldItalic"/>
                <a:cs typeface="QNFLGA+NunitoSans-BoldItalic"/>
              </a:rPr>
              <a:t>ensuring</a:t>
            </a:r>
            <a:r>
              <a:rPr dirty="0" sz="1800" spc="36" b="1">
                <a:solidFill>
                  <a:srgbClr val="434343"/>
                </a:solidFill>
                <a:latin typeface="QNFLGA+NunitoSans-BoldItalic"/>
                <a:cs typeface="QNFLGA+NunitoSans-BoldItalic"/>
              </a:rPr>
              <a:t> </a:t>
            </a:r>
            <a:r>
              <a:rPr dirty="0" sz="1800" b="1">
                <a:solidFill>
                  <a:srgbClr val="434343"/>
                </a:solidFill>
                <a:latin typeface="QNFLGA+NunitoSans-BoldItalic"/>
                <a:cs typeface="QNFLGA+NunitoSans-BoldItalic"/>
              </a:rPr>
              <a:t>that</a:t>
            </a:r>
            <a:r>
              <a:rPr dirty="0" sz="1800" spc="36" b="1">
                <a:solidFill>
                  <a:srgbClr val="434343"/>
                </a:solidFill>
                <a:latin typeface="QNFLGA+NunitoSans-BoldItalic"/>
                <a:cs typeface="QNFLGA+NunitoSans-BoldItalic"/>
              </a:rPr>
              <a:t> </a:t>
            </a:r>
            <a:r>
              <a:rPr dirty="0" sz="1800" b="1">
                <a:solidFill>
                  <a:srgbClr val="434343"/>
                </a:solidFill>
                <a:latin typeface="QNFLGA+NunitoSans-BoldItalic"/>
                <a:cs typeface="QNFLGA+NunitoSans-BoldItalic"/>
              </a:rPr>
              <a:t>children</a:t>
            </a:r>
            <a:r>
              <a:rPr dirty="0" sz="1800" spc="36" b="1">
                <a:solidFill>
                  <a:srgbClr val="434343"/>
                </a:solidFill>
                <a:latin typeface="QNFLGA+NunitoSans-BoldItalic"/>
                <a:cs typeface="QNFLGA+NunitoSans-BoldItalic"/>
              </a:rPr>
              <a:t> </a:t>
            </a:r>
            <a:r>
              <a:rPr dirty="0" sz="1800" b="1">
                <a:solidFill>
                  <a:srgbClr val="434343"/>
                </a:solidFill>
                <a:latin typeface="QNFLGA+NunitoSans-BoldItalic"/>
                <a:cs typeface="QNFLGA+NunitoSans-BoldItalic"/>
              </a:rPr>
              <a:t>return</a:t>
            </a:r>
            <a:r>
              <a:rPr dirty="0" sz="1800" spc="36" b="1">
                <a:solidFill>
                  <a:srgbClr val="434343"/>
                </a:solidFill>
                <a:latin typeface="QNFLGA+NunitoSans-BoldItalic"/>
                <a:cs typeface="QNFLGA+NunitoSans-BoldItalic"/>
              </a:rPr>
              <a:t> </a:t>
            </a:r>
            <a:r>
              <a:rPr dirty="0" sz="1800" b="1">
                <a:solidFill>
                  <a:srgbClr val="434343"/>
                </a:solidFill>
                <a:latin typeface="QNFLGA+NunitoSans-BoldItalic"/>
                <a:cs typeface="QNFLGA+NunitoSans-BoldItalic"/>
              </a:rPr>
              <a:t>to</a:t>
            </a:r>
            <a:r>
              <a:rPr dirty="0" sz="1800" spc="36" b="1">
                <a:solidFill>
                  <a:srgbClr val="434343"/>
                </a:solidFill>
                <a:latin typeface="QNFLGA+NunitoSans-BoldItalic"/>
                <a:cs typeface="QNFLGA+NunitoSans-BoldItalic"/>
              </a:rPr>
              <a:t> </a:t>
            </a:r>
            <a:r>
              <a:rPr dirty="0" sz="1800" b="1">
                <a:solidFill>
                  <a:srgbClr val="434343"/>
                </a:solidFill>
                <a:latin typeface="QNFLGA+NunitoSans-BoldItalic"/>
                <a:cs typeface="QNFLGA+NunitoSans-BoldItalic"/>
              </a:rPr>
              <a:t>the</a:t>
            </a:r>
          </a:p>
          <a:p>
            <a:pPr marL="0" marR="0">
              <a:lnSpc>
                <a:spcPts val="1944"/>
              </a:lnSpc>
              <a:spcBef>
                <a:spcPts val="0"/>
              </a:spcBef>
              <a:spcAft>
                <a:spcPts val="0"/>
              </a:spcAft>
            </a:pPr>
            <a:r>
              <a:rPr dirty="0" sz="1800" b="1">
                <a:solidFill>
                  <a:srgbClr val="434343"/>
                </a:solidFill>
                <a:latin typeface="QNFLGA+NunitoSans-BoldItalic"/>
                <a:cs typeface="QNFLGA+NunitoSans-BoldItalic"/>
              </a:rPr>
              <a:t>care</a:t>
            </a:r>
            <a:r>
              <a:rPr dirty="0" sz="1800" spc="36" b="1">
                <a:solidFill>
                  <a:srgbClr val="434343"/>
                </a:solidFill>
                <a:latin typeface="QNFLGA+NunitoSans-BoldItalic"/>
                <a:cs typeface="QNFLGA+NunitoSans-BoldItalic"/>
              </a:rPr>
              <a:t> </a:t>
            </a:r>
            <a:r>
              <a:rPr dirty="0" sz="1800" b="1">
                <a:solidFill>
                  <a:srgbClr val="434343"/>
                </a:solidFill>
                <a:latin typeface="QNFLGA+NunitoSans-BoldItalic"/>
                <a:cs typeface="QNFLGA+NunitoSans-BoldItalic"/>
              </a:rPr>
              <a:t>of</a:t>
            </a:r>
            <a:r>
              <a:rPr dirty="0" sz="1800" spc="36" b="1">
                <a:solidFill>
                  <a:srgbClr val="434343"/>
                </a:solidFill>
                <a:latin typeface="QNFLGA+NunitoSans-BoldItalic"/>
                <a:cs typeface="QNFLGA+NunitoSans-BoldItalic"/>
              </a:rPr>
              <a:t> </a:t>
            </a:r>
            <a:r>
              <a:rPr dirty="0" sz="1800" b="1">
                <a:solidFill>
                  <a:srgbClr val="434343"/>
                </a:solidFill>
                <a:latin typeface="QNFLGA+NunitoSans-BoldItalic"/>
                <a:cs typeface="QNFLGA+NunitoSans-BoldItalic"/>
              </a:rPr>
              <a:t>their</a:t>
            </a:r>
            <a:r>
              <a:rPr dirty="0" sz="1800" spc="36" b="1">
                <a:solidFill>
                  <a:srgbClr val="434343"/>
                </a:solidFill>
                <a:latin typeface="QNFLGA+NunitoSans-BoldItalic"/>
                <a:cs typeface="QNFLGA+NunitoSans-BoldItalic"/>
              </a:rPr>
              <a:t> </a:t>
            </a:r>
            <a:r>
              <a:rPr dirty="0" sz="1800" b="1">
                <a:solidFill>
                  <a:srgbClr val="434343"/>
                </a:solidFill>
                <a:latin typeface="QNFLGA+NunitoSans-BoldItalic"/>
                <a:cs typeface="QNFLGA+NunitoSans-BoldItalic"/>
              </a:rPr>
              <a:t>parent(s)</a:t>
            </a:r>
            <a:r>
              <a:rPr dirty="0" sz="1800" spc="36" b="1">
                <a:solidFill>
                  <a:srgbClr val="434343"/>
                </a:solidFill>
                <a:latin typeface="QNFLGA+NunitoSans-BoldItalic"/>
                <a:cs typeface="QNFLGA+NunitoSans-BoldItalic"/>
              </a:rPr>
              <a:t> </a:t>
            </a:r>
            <a:r>
              <a:rPr dirty="0" sz="1800" b="1">
                <a:solidFill>
                  <a:srgbClr val="434343"/>
                </a:solidFill>
                <a:latin typeface="QNFLGA+NunitoSans-BoldItalic"/>
                <a:cs typeface="QNFLGA+NunitoSans-BoldItalic"/>
              </a:rPr>
              <a:t>and</a:t>
            </a:r>
            <a:r>
              <a:rPr dirty="0" sz="1800" spc="36" b="1">
                <a:solidFill>
                  <a:srgbClr val="434343"/>
                </a:solidFill>
                <a:latin typeface="QNFLGA+NunitoSans-BoldItalic"/>
                <a:cs typeface="QNFLGA+NunitoSans-BoldItalic"/>
              </a:rPr>
              <a:t> </a:t>
            </a:r>
            <a:r>
              <a:rPr dirty="0" sz="1800" b="1">
                <a:solidFill>
                  <a:srgbClr val="434343"/>
                </a:solidFill>
                <a:latin typeface="QNFLGA+NunitoSans-BoldItalic"/>
                <a:cs typeface="QNFLGA+NunitoSans-BoldItalic"/>
              </a:rPr>
              <a:t>legal</a:t>
            </a:r>
          </a:p>
          <a:p>
            <a:pPr marL="0" marR="0">
              <a:lnSpc>
                <a:spcPts val="1944"/>
              </a:lnSpc>
              <a:spcBef>
                <a:spcPts val="50"/>
              </a:spcBef>
              <a:spcAft>
                <a:spcPts val="0"/>
              </a:spcAft>
            </a:pPr>
            <a:r>
              <a:rPr dirty="0" sz="1800" b="1">
                <a:solidFill>
                  <a:srgbClr val="434343"/>
                </a:solidFill>
                <a:latin typeface="QNFLGA+NunitoSans-BoldItalic"/>
                <a:cs typeface="QNFLGA+NunitoSans-BoldItalic"/>
              </a:rPr>
              <a:t>guardians</a:t>
            </a:r>
            <a:r>
              <a:rPr dirty="0" sz="1800" spc="36" b="1">
                <a:solidFill>
                  <a:srgbClr val="434343"/>
                </a:solidFill>
                <a:latin typeface="QNFLGA+NunitoSans-BoldItalic"/>
                <a:cs typeface="QNFLGA+NunitoSans-BoldItalic"/>
              </a:rPr>
              <a:t> </a:t>
            </a:r>
            <a:r>
              <a:rPr dirty="0" sz="1800" b="1">
                <a:solidFill>
                  <a:srgbClr val="434343"/>
                </a:solidFill>
                <a:latin typeface="QNFLGA+NunitoSans-BoldItalic"/>
                <a:cs typeface="QNFLGA+NunitoSans-BoldItalic"/>
              </a:rPr>
              <a:t>as</a:t>
            </a:r>
            <a:r>
              <a:rPr dirty="0" sz="1800" spc="36" b="1">
                <a:solidFill>
                  <a:srgbClr val="434343"/>
                </a:solidFill>
                <a:latin typeface="QNFLGA+NunitoSans-BoldItalic"/>
                <a:cs typeface="QNFLGA+NunitoSans-BoldItalic"/>
              </a:rPr>
              <a:t> </a:t>
            </a:r>
            <a:r>
              <a:rPr dirty="0" sz="1800" b="1">
                <a:solidFill>
                  <a:srgbClr val="434343"/>
                </a:solidFill>
                <a:latin typeface="QNFLGA+NunitoSans-BoldItalic"/>
                <a:cs typeface="QNFLGA+NunitoSans-BoldItalic"/>
              </a:rPr>
              <a:t>quickly</a:t>
            </a:r>
            <a:r>
              <a:rPr dirty="0" sz="1800" spc="36" b="1">
                <a:solidFill>
                  <a:srgbClr val="434343"/>
                </a:solidFill>
                <a:latin typeface="QNFLGA+NunitoSans-BoldItalic"/>
                <a:cs typeface="QNFLGA+NunitoSans-BoldItalic"/>
              </a:rPr>
              <a:t> </a:t>
            </a:r>
            <a:r>
              <a:rPr dirty="0" sz="1800" b="1">
                <a:solidFill>
                  <a:srgbClr val="434343"/>
                </a:solidFill>
                <a:latin typeface="QNFLGA+NunitoSans-BoldItalic"/>
                <a:cs typeface="QNFLGA+NunitoSans-BoldItalic"/>
              </a:rPr>
              <a:t>and</a:t>
            </a:r>
            <a:r>
              <a:rPr dirty="0" sz="1800" spc="36" b="1">
                <a:solidFill>
                  <a:srgbClr val="434343"/>
                </a:solidFill>
                <a:latin typeface="QNFLGA+NunitoSans-BoldItalic"/>
                <a:cs typeface="QNFLGA+NunitoSans-BoldItalic"/>
              </a:rPr>
              <a:t> </a:t>
            </a:r>
            <a:r>
              <a:rPr dirty="0" sz="1800" b="1">
                <a:solidFill>
                  <a:srgbClr val="434343"/>
                </a:solidFill>
                <a:latin typeface="QNFLGA+NunitoSans-BoldItalic"/>
                <a:cs typeface="QNFLGA+NunitoSans-BoldItalic"/>
              </a:rPr>
              <a:t>safely</a:t>
            </a:r>
            <a:r>
              <a:rPr dirty="0" sz="1800" spc="36" b="1">
                <a:solidFill>
                  <a:srgbClr val="434343"/>
                </a:solidFill>
                <a:latin typeface="QNFLGA+NunitoSans-BoldItalic"/>
                <a:cs typeface="QNFLGA+NunitoSans-BoldItalic"/>
              </a:rPr>
              <a:t> </a:t>
            </a:r>
            <a:r>
              <a:rPr dirty="0" sz="1800" b="1">
                <a:solidFill>
                  <a:srgbClr val="434343"/>
                </a:solidFill>
                <a:latin typeface="QNFLGA+NunitoSans-BoldItalic"/>
                <a:cs typeface="QNFLGA+NunitoSans-BoldItalic"/>
              </a:rPr>
              <a:t>as</a:t>
            </a:r>
          </a:p>
          <a:p>
            <a:pPr marL="0" marR="0">
              <a:lnSpc>
                <a:spcPts val="1944"/>
              </a:lnSpc>
              <a:spcBef>
                <a:spcPts val="0"/>
              </a:spcBef>
              <a:spcAft>
                <a:spcPts val="0"/>
              </a:spcAft>
            </a:pPr>
            <a:r>
              <a:rPr dirty="0" sz="1800" b="1">
                <a:solidFill>
                  <a:srgbClr val="434343"/>
                </a:solidFill>
                <a:latin typeface="QNFLGA+NunitoSans-BoldItalic"/>
                <a:cs typeface="QNFLGA+NunitoSans-BoldItalic"/>
              </a:rPr>
              <a:t>possible</a:t>
            </a:r>
            <a:r>
              <a:rPr dirty="0" sz="1800" spc="36" b="1">
                <a:solidFill>
                  <a:srgbClr val="434343"/>
                </a:solidFill>
                <a:latin typeface="QNFLGA+NunitoSans-BoldItalic"/>
                <a:cs typeface="QNFLGA+NunitoSans-BoldItalic"/>
              </a:rPr>
              <a:t> </a:t>
            </a:r>
            <a:r>
              <a:rPr dirty="0" sz="1800" b="1">
                <a:solidFill>
                  <a:srgbClr val="434343"/>
                </a:solidFill>
                <a:latin typeface="QNFLGA+NunitoSans-BoldItalic"/>
                <a:cs typeface="QNFLGA+NunitoSans-BoldItalic"/>
              </a:rPr>
              <a:t>after</a:t>
            </a:r>
            <a:r>
              <a:rPr dirty="0" sz="1800" spc="36" b="1">
                <a:solidFill>
                  <a:srgbClr val="434343"/>
                </a:solidFill>
                <a:latin typeface="QNFLGA+NunitoSans-BoldItalic"/>
                <a:cs typeface="QNFLGA+NunitoSans-BoldItalic"/>
              </a:rPr>
              <a:t> </a:t>
            </a:r>
            <a:r>
              <a:rPr dirty="0" sz="1800" b="1">
                <a:solidFill>
                  <a:srgbClr val="434343"/>
                </a:solidFill>
                <a:latin typeface="QNFLGA+NunitoSans-BoldItalic"/>
                <a:cs typeface="QNFLGA+NunitoSans-BoldItalic"/>
              </a:rPr>
              <a:t>an</a:t>
            </a:r>
            <a:r>
              <a:rPr dirty="0" sz="1800" spc="36" b="1">
                <a:solidFill>
                  <a:srgbClr val="434343"/>
                </a:solidFill>
                <a:latin typeface="QNFLGA+NunitoSans-BoldItalic"/>
                <a:cs typeface="QNFLGA+NunitoSans-BoldItalic"/>
              </a:rPr>
              <a:t> </a:t>
            </a:r>
            <a:r>
              <a:rPr dirty="0" sz="1800" b="1">
                <a:solidFill>
                  <a:srgbClr val="434343"/>
                </a:solidFill>
                <a:latin typeface="QNFLGA+NunitoSans-BoldItalic"/>
                <a:cs typeface="QNFLGA+NunitoSans-BoldItalic"/>
              </a:rPr>
              <a:t>emergency.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43424" y="1394398"/>
            <a:ext cx="973772" cy="22259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452"/>
              </a:lnSpc>
              <a:spcBef>
                <a:spcPts val="0"/>
              </a:spcBef>
              <a:spcAft>
                <a:spcPts val="0"/>
              </a:spcAft>
            </a:pPr>
            <a:r>
              <a:rPr dirty="0" sz="1300" b="1">
                <a:solidFill>
                  <a:srgbClr val="000000"/>
                </a:solidFill>
                <a:latin typeface="TNJFRP+Lato-Bold"/>
                <a:cs typeface="TNJFRP+Lato-Bold"/>
              </a:rPr>
              <a:t>Definitions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689474" y="1629253"/>
            <a:ext cx="1394053" cy="21640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403"/>
              </a:lnSpc>
              <a:spcBef>
                <a:spcPts val="0"/>
              </a:spcBef>
              <a:spcAft>
                <a:spcPts val="0"/>
              </a:spcAft>
            </a:pP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1)</a:t>
            </a:r>
            <a:r>
              <a:rPr dirty="0" sz="1300" spc="1055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Reunification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689474" y="1857091"/>
            <a:ext cx="2868231" cy="135559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403"/>
              </a:lnSpc>
              <a:spcBef>
                <a:spcPts val="0"/>
              </a:spcBef>
              <a:spcAft>
                <a:spcPts val="0"/>
              </a:spcAft>
            </a:pP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2)</a:t>
            </a:r>
            <a:r>
              <a:rPr dirty="0" sz="1300" spc="1055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EOP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-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Emergency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Operations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Plan</a:t>
            </a:r>
          </a:p>
          <a:p>
            <a:pPr marL="0" marR="0">
              <a:lnSpc>
                <a:spcPts val="1403"/>
              </a:lnSpc>
              <a:spcBef>
                <a:spcPts val="390"/>
              </a:spcBef>
              <a:spcAft>
                <a:spcPts val="0"/>
              </a:spcAft>
            </a:pP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3)</a:t>
            </a:r>
            <a:r>
              <a:rPr dirty="0" sz="1300" spc="1055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ICS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-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Incident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Command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System</a:t>
            </a:r>
          </a:p>
          <a:p>
            <a:pPr marL="0" marR="0">
              <a:lnSpc>
                <a:spcPts val="1403"/>
              </a:lnSpc>
              <a:spcBef>
                <a:spcPts val="390"/>
              </a:spcBef>
              <a:spcAft>
                <a:spcPts val="0"/>
              </a:spcAft>
            </a:pP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4)</a:t>
            </a:r>
            <a:r>
              <a:rPr dirty="0" sz="1300" spc="1055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FEMA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-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Federal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Emergency</a:t>
            </a:r>
          </a:p>
          <a:p>
            <a:pPr marL="311150" marR="0">
              <a:lnSpc>
                <a:spcPts val="1403"/>
              </a:lnSpc>
              <a:spcBef>
                <a:spcPts val="390"/>
              </a:spcBef>
              <a:spcAft>
                <a:spcPts val="0"/>
              </a:spcAft>
            </a:pP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Management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Administration</a:t>
            </a:r>
          </a:p>
          <a:p>
            <a:pPr marL="0" marR="0">
              <a:lnSpc>
                <a:spcPts val="1403"/>
              </a:lnSpc>
              <a:spcBef>
                <a:spcPts val="390"/>
              </a:spcBef>
              <a:spcAft>
                <a:spcPts val="0"/>
              </a:spcAft>
            </a:pP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5)</a:t>
            </a:r>
            <a:r>
              <a:rPr dirty="0" sz="1300" spc="1055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REMS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-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Readiness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and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Emergency</a:t>
            </a:r>
          </a:p>
          <a:p>
            <a:pPr marL="311150" marR="0">
              <a:lnSpc>
                <a:spcPts val="1403"/>
              </a:lnSpc>
              <a:spcBef>
                <a:spcPts val="390"/>
              </a:spcBef>
              <a:spcAft>
                <a:spcPts val="0"/>
              </a:spcAft>
            </a:pP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Management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in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School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4663425" y="2677956"/>
            <a:ext cx="4044822" cy="200786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280"/>
              </a:lnSpc>
              <a:spcBef>
                <a:spcPts val="0"/>
              </a:spcBef>
              <a:spcAft>
                <a:spcPts val="0"/>
              </a:spcAft>
            </a:pPr>
            <a:r>
              <a:rPr dirty="0" sz="1000">
                <a:solidFill>
                  <a:srgbClr val="434343"/>
                </a:solidFill>
                <a:latin typeface="CGHPKM+NunitoSans-Light"/>
                <a:cs typeface="CGHPKM+NunitoSans-Light"/>
              </a:rPr>
              <a:t>(Based</a:t>
            </a:r>
            <a:r>
              <a:rPr dirty="0" sz="1000">
                <a:solidFill>
                  <a:srgbClr val="434343"/>
                </a:solidFill>
                <a:latin typeface="CGHPKM+NunitoSans-Light"/>
                <a:cs typeface="CGHPKM+NunitoSans-Light"/>
              </a:rPr>
              <a:t> </a:t>
            </a:r>
            <a:r>
              <a:rPr dirty="0" sz="1000">
                <a:solidFill>
                  <a:srgbClr val="434343"/>
                </a:solidFill>
                <a:latin typeface="CGHPKM+NunitoSans-Light"/>
                <a:cs typeface="CGHPKM+NunitoSans-Light"/>
              </a:rPr>
              <a:t>on</a:t>
            </a:r>
            <a:r>
              <a:rPr dirty="0" sz="1000">
                <a:solidFill>
                  <a:srgbClr val="434343"/>
                </a:solidFill>
                <a:latin typeface="CGHPKM+NunitoSans-Light"/>
                <a:cs typeface="CGHPKM+NunitoSans-Light"/>
              </a:rPr>
              <a:t> </a:t>
            </a:r>
            <a:r>
              <a:rPr dirty="0" sz="1000" u="sng">
                <a:solidFill>
                  <a:srgbClr val="434343"/>
                </a:solidFill>
                <a:latin typeface="CGHPKM+NunitoSans-Light"/>
                <a:cs typeface="CGHPKM+NunitoSans-Ligh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https://www.cdc.gov/childrenindisasters/reunification.html</a:t>
            </a:r>
            <a:r>
              <a:rPr dirty="0" sz="1000">
                <a:solidFill>
                  <a:srgbClr val="434343"/>
                </a:solidFill>
                <a:latin typeface="CGHPKM+NunitoSans-Light"/>
                <a:cs typeface="CGHPKM+NunitoSans-Light"/>
              </a:rPr>
              <a:t>)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20050" y="251462"/>
            <a:ext cx="5747664" cy="124713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9519"/>
              </a:lnSpc>
              <a:spcBef>
                <a:spcPts val="0"/>
              </a:spcBef>
              <a:spcAft>
                <a:spcPts val="0"/>
              </a:spcAft>
            </a:pPr>
            <a:r>
              <a:rPr dirty="0" sz="6800" b="1">
                <a:solidFill>
                  <a:srgbClr val="ffffff"/>
                </a:solidFill>
                <a:latin typeface="SSIHNQ+Poppins-Bold"/>
                <a:cs typeface="SSIHNQ+Poppins-Bold"/>
              </a:rPr>
              <a:t>Why</a:t>
            </a:r>
            <a:r>
              <a:rPr dirty="0" sz="6800" b="1">
                <a:solidFill>
                  <a:srgbClr val="ffffff"/>
                </a:solidFill>
                <a:latin typeface="SSIHNQ+Poppins-Bold"/>
                <a:cs typeface="SSIHNQ+Poppins-Bold"/>
              </a:rPr>
              <a:t> </a:t>
            </a:r>
            <a:r>
              <a:rPr dirty="0" sz="6800" b="1">
                <a:solidFill>
                  <a:srgbClr val="ffffff"/>
                </a:solidFill>
                <a:latin typeface="SSIHNQ+Poppins-Bold"/>
                <a:cs typeface="SSIHNQ+Poppins-Bold"/>
              </a:rPr>
              <a:t>Plan</a:t>
            </a:r>
            <a:r>
              <a:rPr dirty="0" sz="6800" b="1">
                <a:solidFill>
                  <a:srgbClr val="ffffff"/>
                </a:solidFill>
                <a:latin typeface="SSIHNQ+Poppins-Bold"/>
                <a:cs typeface="SSIHNQ+Poppins-Bold"/>
              </a:rPr>
              <a:t> </a:t>
            </a:r>
            <a:r>
              <a:rPr dirty="0" sz="6800" b="1">
                <a:solidFill>
                  <a:srgbClr val="ffffff"/>
                </a:solidFill>
                <a:latin typeface="SSIHNQ+Poppins-Bold"/>
                <a:cs typeface="SSIHNQ+Poppins-Bold"/>
              </a:rPr>
              <a:t>for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20050" y="1909574"/>
            <a:ext cx="6543040" cy="124713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9519"/>
              </a:lnSpc>
              <a:spcBef>
                <a:spcPts val="0"/>
              </a:spcBef>
              <a:spcAft>
                <a:spcPts val="0"/>
              </a:spcAft>
            </a:pPr>
            <a:r>
              <a:rPr dirty="0" sz="6800" b="1">
                <a:solidFill>
                  <a:srgbClr val="ffffff"/>
                </a:solidFill>
                <a:latin typeface="SSIHNQ+Poppins-Bold"/>
                <a:cs typeface="SSIHNQ+Poppins-Bold"/>
              </a:rPr>
              <a:t>Reunification?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51225" y="3708176"/>
            <a:ext cx="1846675" cy="27936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899"/>
              </a:lnSpc>
              <a:spcBef>
                <a:spcPts val="0"/>
              </a:spcBef>
              <a:spcAft>
                <a:spcPts val="0"/>
              </a:spcAft>
            </a:pPr>
            <a:r>
              <a:rPr dirty="0" sz="1700" b="1">
                <a:solidFill>
                  <a:srgbClr val="ffffff"/>
                </a:solidFill>
                <a:latin typeface="TNJFRP+Lato-Bold"/>
                <a:cs typeface="TNJFRP+Lato-Bold"/>
              </a:rPr>
              <a:t>Why</a:t>
            </a:r>
            <a:r>
              <a:rPr dirty="0" sz="1700" b="1">
                <a:solidFill>
                  <a:srgbClr val="ffffff"/>
                </a:solidFill>
                <a:latin typeface="TNJFRP+Lato-Bold"/>
                <a:cs typeface="TNJFRP+Lato-Bold"/>
              </a:rPr>
              <a:t> </a:t>
            </a:r>
            <a:r>
              <a:rPr dirty="0" sz="1700" b="1">
                <a:solidFill>
                  <a:srgbClr val="ffffff"/>
                </a:solidFill>
                <a:latin typeface="TNJFRP+Lato-Bold"/>
                <a:cs typeface="TNJFRP+Lato-Bold"/>
              </a:rPr>
              <a:t>formalize</a:t>
            </a:r>
            <a:r>
              <a:rPr dirty="0" sz="1700" b="1">
                <a:solidFill>
                  <a:srgbClr val="ffffff"/>
                </a:solidFill>
                <a:latin typeface="TNJFRP+Lato-Bold"/>
                <a:cs typeface="TNJFRP+Lato-Bold"/>
              </a:rPr>
              <a:t> </a:t>
            </a:r>
            <a:r>
              <a:rPr dirty="0" sz="1700" b="1">
                <a:solidFill>
                  <a:srgbClr val="ffffff"/>
                </a:solidFill>
                <a:latin typeface="TNJFRP+Lato-Bold"/>
                <a:cs typeface="TNJFRP+Lato-Bold"/>
              </a:rPr>
              <a:t>it?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922825" y="4304060"/>
            <a:ext cx="2919914" cy="27936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899"/>
              </a:lnSpc>
              <a:spcBef>
                <a:spcPts val="0"/>
              </a:spcBef>
              <a:spcAft>
                <a:spcPts val="0"/>
              </a:spcAft>
            </a:pPr>
            <a:r>
              <a:rPr dirty="0" sz="1700" b="1">
                <a:solidFill>
                  <a:srgbClr val="ffffff"/>
                </a:solidFill>
                <a:latin typeface="TNJFRP+Lato-Bold"/>
                <a:cs typeface="TNJFRP+Lato-Bold"/>
              </a:rPr>
              <a:t>Isn’t</a:t>
            </a:r>
            <a:r>
              <a:rPr dirty="0" sz="1700" b="1">
                <a:solidFill>
                  <a:srgbClr val="ffffff"/>
                </a:solidFill>
                <a:latin typeface="TNJFRP+Lato-Bold"/>
                <a:cs typeface="TNJFRP+Lato-Bold"/>
              </a:rPr>
              <a:t> </a:t>
            </a:r>
            <a:r>
              <a:rPr dirty="0" sz="1700" b="1">
                <a:solidFill>
                  <a:srgbClr val="ffffff"/>
                </a:solidFill>
                <a:latin typeface="TNJFRP+Lato-Bold"/>
                <a:cs typeface="TNJFRP+Lato-Bold"/>
              </a:rPr>
              <a:t>it</a:t>
            </a:r>
            <a:r>
              <a:rPr dirty="0" sz="1700" b="1">
                <a:solidFill>
                  <a:srgbClr val="ffffff"/>
                </a:solidFill>
                <a:latin typeface="TNJFRP+Lato-Bold"/>
                <a:cs typeface="TNJFRP+Lato-Bold"/>
              </a:rPr>
              <a:t> </a:t>
            </a:r>
            <a:r>
              <a:rPr dirty="0" sz="1700" b="1">
                <a:solidFill>
                  <a:srgbClr val="ffffff"/>
                </a:solidFill>
                <a:latin typeface="TNJFRP+Lato-Bold"/>
                <a:cs typeface="TNJFRP+Lato-Bold"/>
              </a:rPr>
              <a:t>the</a:t>
            </a:r>
            <a:r>
              <a:rPr dirty="0" sz="1700" b="1">
                <a:solidFill>
                  <a:srgbClr val="ffffff"/>
                </a:solidFill>
                <a:latin typeface="TNJFRP+Lato-Bold"/>
                <a:cs typeface="TNJFRP+Lato-Bold"/>
              </a:rPr>
              <a:t> </a:t>
            </a:r>
            <a:r>
              <a:rPr dirty="0" sz="1700" b="1">
                <a:solidFill>
                  <a:srgbClr val="ffffff"/>
                </a:solidFill>
                <a:latin typeface="TNJFRP+Lato-Bold"/>
                <a:cs typeface="TNJFRP+Lato-Bold"/>
              </a:rPr>
              <a:t>same</a:t>
            </a:r>
            <a:r>
              <a:rPr dirty="0" sz="1700" b="1">
                <a:solidFill>
                  <a:srgbClr val="ffffff"/>
                </a:solidFill>
                <a:latin typeface="TNJFRP+Lato-Bold"/>
                <a:cs typeface="TNJFRP+Lato-Bold"/>
              </a:rPr>
              <a:t> </a:t>
            </a:r>
            <a:r>
              <a:rPr dirty="0" sz="1700" b="1">
                <a:solidFill>
                  <a:srgbClr val="ffffff"/>
                </a:solidFill>
                <a:latin typeface="TNJFRP+Lato-Bold"/>
                <a:cs typeface="TNJFRP+Lato-Bold"/>
              </a:rPr>
              <a:t>as</a:t>
            </a:r>
            <a:r>
              <a:rPr dirty="0" sz="1700" b="1">
                <a:solidFill>
                  <a:srgbClr val="ffffff"/>
                </a:solidFill>
                <a:latin typeface="TNJFRP+Lato-Bold"/>
                <a:cs typeface="TNJFRP+Lato-Bold"/>
              </a:rPr>
              <a:t> </a:t>
            </a:r>
            <a:r>
              <a:rPr dirty="0" sz="1700" b="1">
                <a:solidFill>
                  <a:srgbClr val="ffffff"/>
                </a:solidFill>
                <a:latin typeface="TNJFRP+Lato-Bold"/>
                <a:cs typeface="TNJFRP+Lato-Bold"/>
              </a:rPr>
              <a:t>dismissal?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103324" y="488825"/>
            <a:ext cx="5610225" cy="4826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3500"/>
              </a:lnSpc>
              <a:spcBef>
                <a:spcPts val="0"/>
              </a:spcBef>
              <a:spcAft>
                <a:spcPts val="0"/>
              </a:spcAft>
            </a:pPr>
            <a:r>
              <a:rPr dirty="0" sz="2500" b="1">
                <a:solidFill>
                  <a:srgbClr val="cc0000"/>
                </a:solidFill>
                <a:latin typeface="SSIHNQ+Poppins-Bold"/>
                <a:cs typeface="SSIHNQ+Poppins-Bold"/>
              </a:rPr>
              <a:t>High</a:t>
            </a:r>
            <a:r>
              <a:rPr dirty="0" sz="2500" b="1">
                <a:solidFill>
                  <a:srgbClr val="cc0000"/>
                </a:solidFill>
                <a:latin typeface="SSIHNQ+Poppins-Bold"/>
                <a:cs typeface="SSIHNQ+Poppins-Bold"/>
              </a:rPr>
              <a:t> </a:t>
            </a:r>
            <a:r>
              <a:rPr dirty="0" sz="2500" b="1">
                <a:solidFill>
                  <a:srgbClr val="cc0000"/>
                </a:solidFill>
                <a:latin typeface="SSIHNQ+Poppins-Bold"/>
                <a:cs typeface="SSIHNQ+Poppins-Bold"/>
              </a:rPr>
              <a:t>Stress</a:t>
            </a:r>
            <a:r>
              <a:rPr dirty="0" sz="2500" b="1">
                <a:solidFill>
                  <a:srgbClr val="cc0000"/>
                </a:solidFill>
                <a:latin typeface="SSIHNQ+Poppins-Bold"/>
                <a:cs typeface="SSIHNQ+Poppins-Bold"/>
              </a:rPr>
              <a:t> </a:t>
            </a:r>
            <a:r>
              <a:rPr dirty="0" sz="2500" b="1">
                <a:solidFill>
                  <a:srgbClr val="cc0000"/>
                </a:solidFill>
                <a:latin typeface="SSIHNQ+Poppins-Bold"/>
                <a:cs typeface="SSIHNQ+Poppins-Bold"/>
              </a:rPr>
              <a:t>and</a:t>
            </a:r>
            <a:r>
              <a:rPr dirty="0" sz="2500" b="1">
                <a:solidFill>
                  <a:srgbClr val="cc0000"/>
                </a:solidFill>
                <a:latin typeface="SSIHNQ+Poppins-Bold"/>
                <a:cs typeface="SSIHNQ+Poppins-Bold"/>
              </a:rPr>
              <a:t> </a:t>
            </a:r>
            <a:r>
              <a:rPr dirty="0" sz="2500" b="1">
                <a:solidFill>
                  <a:srgbClr val="cc0000"/>
                </a:solidFill>
                <a:latin typeface="SSIHNQ+Poppins-Bold"/>
                <a:cs typeface="SSIHNQ+Poppins-Bold"/>
              </a:rPr>
              <a:t>Anxiety</a:t>
            </a:r>
            <a:r>
              <a:rPr dirty="0" sz="2500" b="1">
                <a:solidFill>
                  <a:srgbClr val="cc0000"/>
                </a:solidFill>
                <a:latin typeface="SSIHNQ+Poppins-Bold"/>
                <a:cs typeface="SSIHNQ+Poppins-Bold"/>
              </a:rPr>
              <a:t> </a:t>
            </a:r>
            <a:r>
              <a:rPr dirty="0" sz="2500" b="1">
                <a:solidFill>
                  <a:srgbClr val="cc0000"/>
                </a:solidFill>
                <a:latin typeface="SSIHNQ+Poppins-Bold"/>
                <a:cs typeface="SSIHNQ+Poppins-Bold"/>
              </a:rPr>
              <a:t>Incidents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312524" y="1511452"/>
            <a:ext cx="3829672" cy="21640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403"/>
              </a:lnSpc>
              <a:spcBef>
                <a:spcPts val="0"/>
              </a:spcBef>
              <a:spcAft>
                <a:spcPts val="0"/>
              </a:spcAft>
            </a:pP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Maintain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a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safe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environment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and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help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reduce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anxiety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312524" y="2187950"/>
            <a:ext cx="6810387" cy="22259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452"/>
              </a:lnSpc>
              <a:spcBef>
                <a:spcPts val="0"/>
              </a:spcBef>
              <a:spcAft>
                <a:spcPts val="0"/>
              </a:spcAft>
            </a:pPr>
            <a:r>
              <a:rPr dirty="0" sz="1300" b="1">
                <a:solidFill>
                  <a:srgbClr val="000000"/>
                </a:solidFill>
                <a:latin typeface="TNJFRP+Lato-Bold"/>
                <a:cs typeface="TNJFRP+Lato-Bold"/>
              </a:rPr>
              <a:t>A</a:t>
            </a:r>
            <a:r>
              <a:rPr dirty="0" sz="1300" b="1">
                <a:solidFill>
                  <a:srgbClr val="000000"/>
                </a:solidFill>
                <a:latin typeface="TNJFRP+Lato-Bold"/>
                <a:cs typeface="TNJFRP+Lato-Bold"/>
              </a:rPr>
              <a:t> </a:t>
            </a:r>
            <a:r>
              <a:rPr dirty="0" sz="1300" b="1">
                <a:solidFill>
                  <a:srgbClr val="000000"/>
                </a:solidFill>
                <a:latin typeface="TNJFRP+Lato-Bold"/>
                <a:cs typeface="TNJFRP+Lato-Bold"/>
              </a:rPr>
              <a:t>predetermined,</a:t>
            </a:r>
            <a:r>
              <a:rPr dirty="0" sz="1300" b="1">
                <a:solidFill>
                  <a:srgbClr val="000000"/>
                </a:solidFill>
                <a:latin typeface="TNJFRP+Lato-Bold"/>
                <a:cs typeface="TNJFRP+Lato-Bold"/>
              </a:rPr>
              <a:t> </a:t>
            </a:r>
            <a:r>
              <a:rPr dirty="0" sz="1300" b="1">
                <a:solidFill>
                  <a:srgbClr val="000000"/>
                </a:solidFill>
                <a:latin typeface="TNJFRP+Lato-Bold"/>
                <a:cs typeface="TNJFRP+Lato-Bold"/>
              </a:rPr>
              <a:t>practiced</a:t>
            </a:r>
            <a:r>
              <a:rPr dirty="0" sz="1300" b="1">
                <a:solidFill>
                  <a:srgbClr val="000000"/>
                </a:solidFill>
                <a:latin typeface="TNJFRP+Lato-Bold"/>
                <a:cs typeface="TNJFRP+Lato-Bold"/>
              </a:rPr>
              <a:t> </a:t>
            </a:r>
            <a:r>
              <a:rPr dirty="0" sz="1300" b="1">
                <a:solidFill>
                  <a:srgbClr val="000000"/>
                </a:solidFill>
                <a:latin typeface="TNJFRP+Lato-Bold"/>
                <a:cs typeface="TNJFRP+Lato-Bold"/>
              </a:rPr>
              <a:t>reunification</a:t>
            </a:r>
            <a:r>
              <a:rPr dirty="0" sz="1300" b="1">
                <a:solidFill>
                  <a:srgbClr val="000000"/>
                </a:solidFill>
                <a:latin typeface="TNJFRP+Lato-Bold"/>
                <a:cs typeface="TNJFRP+Lato-Bold"/>
              </a:rPr>
              <a:t> </a:t>
            </a:r>
            <a:r>
              <a:rPr dirty="0" sz="1300" b="1">
                <a:solidFill>
                  <a:srgbClr val="000000"/>
                </a:solidFill>
                <a:latin typeface="TNJFRP+Lato-Bold"/>
                <a:cs typeface="TNJFRP+Lato-Bold"/>
              </a:rPr>
              <a:t>method</a:t>
            </a:r>
            <a:r>
              <a:rPr dirty="0" sz="1300" b="1">
                <a:solidFill>
                  <a:srgbClr val="000000"/>
                </a:solidFill>
                <a:latin typeface="TNJFRP+Lato-Bold"/>
                <a:cs typeface="TNJFRP+Lato-Bold"/>
              </a:rPr>
              <a:t> </a:t>
            </a:r>
            <a:r>
              <a:rPr dirty="0" sz="1300" b="1">
                <a:solidFill>
                  <a:srgbClr val="000000"/>
                </a:solidFill>
                <a:latin typeface="TNJFRP+Lato-Bold"/>
                <a:cs typeface="TNJFRP+Lato-Bold"/>
              </a:rPr>
              <a:t>ensures</a:t>
            </a:r>
            <a:r>
              <a:rPr dirty="0" sz="1300" b="1">
                <a:solidFill>
                  <a:srgbClr val="000000"/>
                </a:solidFill>
                <a:latin typeface="TNJFRP+Lato-Bold"/>
                <a:cs typeface="TNJFRP+Lato-Bold"/>
              </a:rPr>
              <a:t> </a:t>
            </a:r>
            <a:r>
              <a:rPr dirty="0" sz="1300" b="1">
                <a:solidFill>
                  <a:srgbClr val="000000"/>
                </a:solidFill>
                <a:latin typeface="TNJFRP+Lato-Bold"/>
                <a:cs typeface="TNJFRP+Lato-Bold"/>
              </a:rPr>
              <a:t>the</a:t>
            </a:r>
            <a:r>
              <a:rPr dirty="0" sz="1300" b="1">
                <a:solidFill>
                  <a:srgbClr val="000000"/>
                </a:solidFill>
                <a:latin typeface="TNJFRP+Lato-Bold"/>
                <a:cs typeface="TNJFRP+Lato-Bold"/>
              </a:rPr>
              <a:t> </a:t>
            </a:r>
            <a:r>
              <a:rPr dirty="0" sz="1300" b="1">
                <a:solidFill>
                  <a:srgbClr val="000000"/>
                </a:solidFill>
                <a:latin typeface="TNJFRP+Lato-Bold"/>
                <a:cs typeface="TNJFRP+Lato-Bold"/>
              </a:rPr>
              <a:t>reunification</a:t>
            </a:r>
            <a:r>
              <a:rPr dirty="0" sz="1300" b="1">
                <a:solidFill>
                  <a:srgbClr val="000000"/>
                </a:solidFill>
                <a:latin typeface="TNJFRP+Lato-Bold"/>
                <a:cs typeface="TNJFRP+Lato-Bold"/>
              </a:rPr>
              <a:t> </a:t>
            </a:r>
            <a:r>
              <a:rPr dirty="0" sz="1300" b="1">
                <a:solidFill>
                  <a:srgbClr val="000000"/>
                </a:solidFill>
                <a:latin typeface="TNJFRP+Lato-Bold"/>
                <a:cs typeface="TNJFRP+Lato-Bold"/>
              </a:rPr>
              <a:t>process</a:t>
            </a:r>
            <a:r>
              <a:rPr dirty="0" sz="1300" b="1">
                <a:solidFill>
                  <a:srgbClr val="000000"/>
                </a:solidFill>
                <a:latin typeface="TNJFRP+Lato-Bold"/>
                <a:cs typeface="TNJFRP+Lato-Bold"/>
              </a:rPr>
              <a:t> </a:t>
            </a:r>
            <a:r>
              <a:rPr dirty="0" sz="1300" b="1">
                <a:solidFill>
                  <a:srgbClr val="000000"/>
                </a:solidFill>
                <a:latin typeface="TNJFRP+Lato-Bold"/>
                <a:cs typeface="TNJFRP+Lato-Bold"/>
              </a:rPr>
              <a:t>will</a:t>
            </a:r>
            <a:r>
              <a:rPr dirty="0" sz="1300" b="1">
                <a:solidFill>
                  <a:srgbClr val="000000"/>
                </a:solidFill>
                <a:latin typeface="TNJFRP+Lato-Bold"/>
                <a:cs typeface="TNJFRP+Lato-Bold"/>
              </a:rPr>
              <a:t> </a:t>
            </a:r>
            <a:r>
              <a:rPr dirty="0" sz="1300" b="1">
                <a:solidFill>
                  <a:srgbClr val="000000"/>
                </a:solidFill>
                <a:latin typeface="TNJFRP+Lato-Bold"/>
                <a:cs typeface="TNJFRP+Lato-Bold"/>
              </a:rPr>
              <a:t>not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312524" y="2415788"/>
            <a:ext cx="4998307" cy="22342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452"/>
              </a:lnSpc>
              <a:spcBef>
                <a:spcPts val="0"/>
              </a:spcBef>
              <a:spcAft>
                <a:spcPts val="0"/>
              </a:spcAft>
            </a:pPr>
            <a:r>
              <a:rPr dirty="0" sz="1300" b="1">
                <a:solidFill>
                  <a:srgbClr val="000000"/>
                </a:solidFill>
                <a:latin typeface="TNJFRP+Lato-Bold"/>
                <a:cs typeface="TNJFRP+Lato-Bold"/>
              </a:rPr>
              <a:t>further</a:t>
            </a:r>
            <a:r>
              <a:rPr dirty="0" sz="1300" b="1">
                <a:solidFill>
                  <a:srgbClr val="000000"/>
                </a:solidFill>
                <a:latin typeface="TNJFRP+Lato-Bold"/>
                <a:cs typeface="TNJFRP+Lato-Bold"/>
              </a:rPr>
              <a:t> </a:t>
            </a:r>
            <a:r>
              <a:rPr dirty="0" sz="1300" b="1">
                <a:solidFill>
                  <a:srgbClr val="000000"/>
                </a:solidFill>
                <a:latin typeface="TNJFRP+Lato-Bold"/>
                <a:cs typeface="TNJFRP+Lato-Bold"/>
              </a:rPr>
              <a:t>complicate</a:t>
            </a:r>
            <a:r>
              <a:rPr dirty="0" sz="1300" b="1">
                <a:solidFill>
                  <a:srgbClr val="000000"/>
                </a:solidFill>
                <a:latin typeface="TNJFRP+Lato-Bold"/>
                <a:cs typeface="TNJFRP+Lato-Bold"/>
              </a:rPr>
              <a:t> </a:t>
            </a:r>
            <a:r>
              <a:rPr dirty="0" sz="1300" b="1">
                <a:solidFill>
                  <a:srgbClr val="000000"/>
                </a:solidFill>
                <a:latin typeface="TNJFRP+Lato-Bold"/>
                <a:cs typeface="TNJFRP+Lato-Bold"/>
              </a:rPr>
              <a:t>what</a:t>
            </a:r>
            <a:r>
              <a:rPr dirty="0" sz="1300" b="1">
                <a:solidFill>
                  <a:srgbClr val="000000"/>
                </a:solidFill>
                <a:latin typeface="TNJFRP+Lato-Bold"/>
                <a:cs typeface="TNJFRP+Lato-Bold"/>
              </a:rPr>
              <a:t> </a:t>
            </a:r>
            <a:r>
              <a:rPr dirty="0" sz="1300" b="1">
                <a:solidFill>
                  <a:srgbClr val="000000"/>
                </a:solidFill>
                <a:latin typeface="TNJFRP+Lato-Bold"/>
                <a:cs typeface="TNJFRP+Lato-Bold"/>
              </a:rPr>
              <a:t>is</a:t>
            </a:r>
            <a:r>
              <a:rPr dirty="0" sz="1300" b="1">
                <a:solidFill>
                  <a:srgbClr val="000000"/>
                </a:solidFill>
                <a:latin typeface="TNJFRP+Lato-Bold"/>
                <a:cs typeface="TNJFRP+Lato-Bold"/>
              </a:rPr>
              <a:t> </a:t>
            </a:r>
            <a:r>
              <a:rPr dirty="0" sz="1300" b="1">
                <a:solidFill>
                  <a:srgbClr val="000000"/>
                </a:solidFill>
                <a:latin typeface="TNJFRP+Lato-Bold"/>
                <a:cs typeface="TNJFRP+Lato-Bold"/>
              </a:rPr>
              <a:t>probably</a:t>
            </a:r>
            <a:r>
              <a:rPr dirty="0" sz="1300" b="1">
                <a:solidFill>
                  <a:srgbClr val="000000"/>
                </a:solidFill>
                <a:latin typeface="TNJFRP+Lato-Bold"/>
                <a:cs typeface="TNJFRP+Lato-Bold"/>
              </a:rPr>
              <a:t> </a:t>
            </a:r>
            <a:r>
              <a:rPr dirty="0" sz="1300" b="1">
                <a:solidFill>
                  <a:srgbClr val="000000"/>
                </a:solidFill>
                <a:latin typeface="TNJFRP+Lato-Bold"/>
                <a:cs typeface="TNJFRP+Lato-Bold"/>
              </a:rPr>
              <a:t>a</a:t>
            </a:r>
            <a:r>
              <a:rPr dirty="0" sz="1300" b="1">
                <a:solidFill>
                  <a:srgbClr val="000000"/>
                </a:solidFill>
                <a:latin typeface="TNJFRP+Lato-Bold"/>
                <a:cs typeface="TNJFRP+Lato-Bold"/>
              </a:rPr>
              <a:t> </a:t>
            </a:r>
            <a:r>
              <a:rPr dirty="0" sz="1300" b="1">
                <a:solidFill>
                  <a:srgbClr val="000000"/>
                </a:solidFill>
                <a:latin typeface="TNJFRP+Lato-Bold"/>
                <a:cs typeface="TNJFRP+Lato-Bold"/>
              </a:rPr>
              <a:t>chaotic,</a:t>
            </a:r>
            <a:r>
              <a:rPr dirty="0" sz="1300" b="1">
                <a:solidFill>
                  <a:srgbClr val="000000"/>
                </a:solidFill>
                <a:latin typeface="TNJFRP+Lato-Bold"/>
                <a:cs typeface="TNJFRP+Lato-Bold"/>
              </a:rPr>
              <a:t> </a:t>
            </a:r>
            <a:r>
              <a:rPr dirty="0" sz="1300" b="1">
                <a:solidFill>
                  <a:srgbClr val="000000"/>
                </a:solidFill>
                <a:latin typeface="TNJFRP+Lato-Bold"/>
                <a:cs typeface="TNJFRP+Lato-Bold"/>
              </a:rPr>
              <a:t>anxiety-filled</a:t>
            </a:r>
            <a:r>
              <a:rPr dirty="0" sz="1300" b="1">
                <a:solidFill>
                  <a:srgbClr val="000000"/>
                </a:solidFill>
                <a:latin typeface="TNJFRP+Lato-Bold"/>
                <a:cs typeface="TNJFRP+Lato-Bold"/>
              </a:rPr>
              <a:t> </a:t>
            </a:r>
            <a:r>
              <a:rPr dirty="0" sz="1300" spc="-17" b="1">
                <a:solidFill>
                  <a:srgbClr val="000000"/>
                </a:solidFill>
                <a:latin typeface="TNJFRP+Lato-Bold"/>
                <a:cs typeface="TNJFRP+Lato-Bold"/>
              </a:rPr>
              <a:t>scene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.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312524" y="3106319"/>
            <a:ext cx="6824336" cy="21640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403"/>
              </a:lnSpc>
              <a:spcBef>
                <a:spcPts val="0"/>
              </a:spcBef>
              <a:spcAft>
                <a:spcPts val="0"/>
              </a:spcAft>
            </a:pP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In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fact,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putting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an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orderly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reunification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plan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into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action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will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help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defuse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the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emotions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building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up.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55250" y="488825"/>
            <a:ext cx="4013517" cy="4826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3500"/>
              </a:lnSpc>
              <a:spcBef>
                <a:spcPts val="0"/>
              </a:spcBef>
              <a:spcAft>
                <a:spcPts val="0"/>
              </a:spcAft>
            </a:pPr>
            <a:r>
              <a:rPr dirty="0" sz="2500" b="1">
                <a:solidFill>
                  <a:srgbClr val="cc0000"/>
                </a:solidFill>
                <a:latin typeface="SSIHNQ+Poppins-Bold"/>
                <a:cs typeface="SSIHNQ+Poppins-Bold"/>
              </a:rPr>
              <a:t>Scary</a:t>
            </a:r>
            <a:r>
              <a:rPr dirty="0" sz="2500" b="1">
                <a:solidFill>
                  <a:srgbClr val="cc0000"/>
                </a:solidFill>
                <a:latin typeface="SSIHNQ+Poppins-Bold"/>
                <a:cs typeface="SSIHNQ+Poppins-Bold"/>
              </a:rPr>
              <a:t> </a:t>
            </a:r>
            <a:r>
              <a:rPr dirty="0" sz="2500" b="1">
                <a:solidFill>
                  <a:srgbClr val="cc0000"/>
                </a:solidFill>
                <a:latin typeface="SSIHNQ+Poppins-Bold"/>
                <a:cs typeface="SSIHNQ+Poppins-Bold"/>
              </a:rPr>
              <a:t>Scenario</a:t>
            </a:r>
            <a:r>
              <a:rPr dirty="0" sz="2500" b="1">
                <a:solidFill>
                  <a:srgbClr val="cc0000"/>
                </a:solidFill>
                <a:latin typeface="SSIHNQ+Poppins-Bold"/>
                <a:cs typeface="SSIHNQ+Poppins-Bold"/>
              </a:rPr>
              <a:t> </a:t>
            </a:r>
            <a:r>
              <a:rPr dirty="0" sz="2500" b="1">
                <a:solidFill>
                  <a:srgbClr val="cc0000"/>
                </a:solidFill>
                <a:latin typeface="SSIHNQ+Poppins-Bold"/>
                <a:cs typeface="SSIHNQ+Poppins-Bold"/>
              </a:rPr>
              <a:t>to</a:t>
            </a:r>
            <a:r>
              <a:rPr dirty="0" sz="2500" b="1">
                <a:solidFill>
                  <a:srgbClr val="cc0000"/>
                </a:solidFill>
                <a:latin typeface="SSIHNQ+Poppins-Bold"/>
                <a:cs typeface="SSIHNQ+Poppins-Bold"/>
              </a:rPr>
              <a:t> </a:t>
            </a:r>
            <a:r>
              <a:rPr dirty="0" sz="2500" b="1">
                <a:solidFill>
                  <a:srgbClr val="cc0000"/>
                </a:solidFill>
                <a:latin typeface="SSIHNQ+Poppins-Bold"/>
                <a:cs typeface="SSIHNQ+Poppins-Bold"/>
              </a:rPr>
              <a:t>Avoid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964374" y="1747390"/>
            <a:ext cx="2765107" cy="672083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403"/>
              </a:lnSpc>
              <a:spcBef>
                <a:spcPts val="0"/>
              </a:spcBef>
              <a:spcAft>
                <a:spcPts val="0"/>
              </a:spcAft>
            </a:pP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Following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a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fire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that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left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the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school</a:t>
            </a:r>
          </a:p>
          <a:p>
            <a:pPr marL="0" marR="0">
              <a:lnSpc>
                <a:spcPts val="1403"/>
              </a:lnSpc>
              <a:spcBef>
                <a:spcPts val="390"/>
              </a:spcBef>
              <a:spcAft>
                <a:spcPts val="0"/>
              </a:spcAft>
            </a:pP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building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damaged,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Tahir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rushes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to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the</a:t>
            </a:r>
          </a:p>
          <a:p>
            <a:pPr marL="0" marR="0">
              <a:lnSpc>
                <a:spcPts val="1403"/>
              </a:lnSpc>
              <a:spcBef>
                <a:spcPts val="390"/>
              </a:spcBef>
              <a:spcAft>
                <a:spcPts val="0"/>
              </a:spcAft>
            </a:pP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school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to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pick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up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his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son.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715575" y="1747390"/>
            <a:ext cx="3072194" cy="672083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403"/>
              </a:lnSpc>
              <a:spcBef>
                <a:spcPts val="0"/>
              </a:spcBef>
              <a:spcAft>
                <a:spcPts val="0"/>
              </a:spcAft>
            </a:pP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When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Shazeb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arrives,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she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is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unable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to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find</a:t>
            </a:r>
          </a:p>
          <a:p>
            <a:pPr marL="0" marR="0">
              <a:lnSpc>
                <a:spcPts val="1403"/>
              </a:lnSpc>
              <a:spcBef>
                <a:spcPts val="390"/>
              </a:spcBef>
              <a:spcAft>
                <a:spcPts val="0"/>
              </a:spcAft>
            </a:pP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her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daughter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in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the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chaos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that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is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the</a:t>
            </a:r>
          </a:p>
          <a:p>
            <a:pPr marL="0" marR="0">
              <a:lnSpc>
                <a:spcPts val="1403"/>
              </a:lnSpc>
              <a:spcBef>
                <a:spcPts val="390"/>
              </a:spcBef>
              <a:spcAft>
                <a:spcPts val="0"/>
              </a:spcAft>
            </a:pP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basketball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courts.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964374" y="2658742"/>
            <a:ext cx="2651518" cy="672083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403"/>
              </a:lnSpc>
              <a:spcBef>
                <a:spcPts val="0"/>
              </a:spcBef>
              <a:spcAft>
                <a:spcPts val="0"/>
              </a:spcAft>
            </a:pP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When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he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gets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to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the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school,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he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sees</a:t>
            </a:r>
          </a:p>
          <a:p>
            <a:pPr marL="0" marR="0">
              <a:lnSpc>
                <a:spcPts val="1403"/>
              </a:lnSpc>
              <a:spcBef>
                <a:spcPts val="390"/>
              </a:spcBef>
              <a:spcAft>
                <a:spcPts val="0"/>
              </a:spcAft>
            </a:pP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all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of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the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children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loosely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assembled</a:t>
            </a:r>
          </a:p>
          <a:p>
            <a:pPr marL="0" marR="0">
              <a:lnSpc>
                <a:spcPts val="1403"/>
              </a:lnSpc>
              <a:spcBef>
                <a:spcPts val="390"/>
              </a:spcBef>
              <a:spcAft>
                <a:spcPts val="0"/>
              </a:spcAft>
            </a:pP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on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the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basketball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courts.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4715575" y="2658742"/>
            <a:ext cx="3124943" cy="44424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403"/>
              </a:lnSpc>
              <a:spcBef>
                <a:spcPts val="0"/>
              </a:spcBef>
              <a:spcAft>
                <a:spcPts val="0"/>
              </a:spcAft>
            </a:pP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Staff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are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unsure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if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Shazeb’s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daughter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is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still</a:t>
            </a:r>
          </a:p>
          <a:p>
            <a:pPr marL="0" marR="0">
              <a:lnSpc>
                <a:spcPts val="1403"/>
              </a:lnSpc>
              <a:spcBef>
                <a:spcPts val="390"/>
              </a:spcBef>
              <a:spcAft>
                <a:spcPts val="0"/>
              </a:spcAft>
            </a:pP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on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the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courts.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4715575" y="3342256"/>
            <a:ext cx="3068727" cy="67208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403"/>
              </a:lnSpc>
              <a:spcBef>
                <a:spcPts val="0"/>
              </a:spcBef>
              <a:spcAft>
                <a:spcPts val="0"/>
              </a:spcAft>
            </a:pP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Shazeb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is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understandably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upset.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It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takes</a:t>
            </a:r>
          </a:p>
          <a:p>
            <a:pPr marL="0" marR="0">
              <a:lnSpc>
                <a:spcPts val="1403"/>
              </a:lnSpc>
              <a:spcBef>
                <a:spcPts val="389"/>
              </a:spcBef>
              <a:spcAft>
                <a:spcPts val="0"/>
              </a:spcAft>
            </a:pP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several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hours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and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a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police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search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to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figure</a:t>
            </a:r>
          </a:p>
          <a:p>
            <a:pPr marL="0" marR="0">
              <a:lnSpc>
                <a:spcPts val="1403"/>
              </a:lnSpc>
              <a:spcBef>
                <a:spcPts val="389"/>
              </a:spcBef>
              <a:spcAft>
                <a:spcPts val="0"/>
              </a:spcAft>
            </a:pP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out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what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happened.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964374" y="3570094"/>
            <a:ext cx="2741333" cy="67208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403"/>
              </a:lnSpc>
              <a:spcBef>
                <a:spcPts val="0"/>
              </a:spcBef>
              <a:spcAft>
                <a:spcPts val="0"/>
              </a:spcAft>
            </a:pP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Tahir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finds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his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son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easily.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Trying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to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be</a:t>
            </a:r>
          </a:p>
          <a:p>
            <a:pPr marL="0" marR="0">
              <a:lnSpc>
                <a:spcPts val="1403"/>
              </a:lnSpc>
              <a:spcBef>
                <a:spcPts val="389"/>
              </a:spcBef>
              <a:spcAft>
                <a:spcPts val="0"/>
              </a:spcAft>
            </a:pP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helpful,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he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also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takes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takes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his</a:t>
            </a:r>
          </a:p>
          <a:p>
            <a:pPr marL="0" marR="0">
              <a:lnSpc>
                <a:spcPts val="1403"/>
              </a:lnSpc>
              <a:spcBef>
                <a:spcPts val="389"/>
              </a:spcBef>
              <a:spcAft>
                <a:spcPts val="0"/>
              </a:spcAft>
            </a:pP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neighbor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Shazeb’s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daughter.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925085" y="488825"/>
            <a:ext cx="7539672" cy="4826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3500"/>
              </a:lnSpc>
              <a:spcBef>
                <a:spcPts val="0"/>
              </a:spcBef>
              <a:spcAft>
                <a:spcPts val="0"/>
              </a:spcAft>
            </a:pPr>
            <a:r>
              <a:rPr dirty="0" sz="2500" b="1">
                <a:solidFill>
                  <a:srgbClr val="cc0000"/>
                </a:solidFill>
                <a:latin typeface="SSIHNQ+Poppins-Bold"/>
                <a:cs typeface="SSIHNQ+Poppins-Bold"/>
              </a:rPr>
              <a:t>Reunification</a:t>
            </a:r>
            <a:r>
              <a:rPr dirty="0" sz="2500" b="1">
                <a:solidFill>
                  <a:srgbClr val="cc0000"/>
                </a:solidFill>
                <a:latin typeface="SSIHNQ+Poppins-Bold"/>
                <a:cs typeface="SSIHNQ+Poppins-Bold"/>
              </a:rPr>
              <a:t> </a:t>
            </a:r>
            <a:r>
              <a:rPr dirty="0" sz="2500" b="1">
                <a:solidFill>
                  <a:srgbClr val="cc0000"/>
                </a:solidFill>
                <a:latin typeface="SSIHNQ+Poppins-Bold"/>
                <a:cs typeface="SSIHNQ+Poppins-Bold"/>
              </a:rPr>
              <a:t>Rarely/Never</a:t>
            </a:r>
            <a:r>
              <a:rPr dirty="0" sz="2500" b="1">
                <a:solidFill>
                  <a:srgbClr val="cc0000"/>
                </a:solidFill>
                <a:latin typeface="SSIHNQ+Poppins-Bold"/>
                <a:cs typeface="SSIHNQ+Poppins-Bold"/>
              </a:rPr>
              <a:t> </a:t>
            </a:r>
            <a:r>
              <a:rPr dirty="0" sz="2500" b="1">
                <a:solidFill>
                  <a:srgbClr val="cc0000"/>
                </a:solidFill>
                <a:latin typeface="SSIHNQ+Poppins-Bold"/>
                <a:cs typeface="SSIHNQ+Poppins-Bold"/>
              </a:rPr>
              <a:t>Occurs</a:t>
            </a:r>
            <a:r>
              <a:rPr dirty="0" sz="2500" b="1">
                <a:solidFill>
                  <a:srgbClr val="cc0000"/>
                </a:solidFill>
                <a:latin typeface="SSIHNQ+Poppins-Bold"/>
                <a:cs typeface="SSIHNQ+Poppins-Bold"/>
              </a:rPr>
              <a:t> </a:t>
            </a:r>
            <a:r>
              <a:rPr dirty="0" sz="2500" b="1">
                <a:solidFill>
                  <a:srgbClr val="cc0000"/>
                </a:solidFill>
                <a:latin typeface="SSIHNQ+Poppins-Bold"/>
                <a:cs typeface="SSIHNQ+Poppins-Bold"/>
              </a:rPr>
              <a:t>on</a:t>
            </a:r>
            <a:r>
              <a:rPr dirty="0" sz="2500" b="1">
                <a:solidFill>
                  <a:srgbClr val="cc0000"/>
                </a:solidFill>
                <a:latin typeface="SSIHNQ+Poppins-Bold"/>
                <a:cs typeface="SSIHNQ+Poppins-Bold"/>
              </a:rPr>
              <a:t> </a:t>
            </a:r>
            <a:r>
              <a:rPr dirty="0" sz="2500" b="1">
                <a:solidFill>
                  <a:srgbClr val="cc0000"/>
                </a:solidFill>
                <a:latin typeface="SSIHNQ+Poppins-Bold"/>
                <a:cs typeface="SSIHNQ+Poppins-Bold"/>
              </a:rPr>
              <a:t>its</a:t>
            </a:r>
            <a:r>
              <a:rPr dirty="0" sz="2500" b="1">
                <a:solidFill>
                  <a:srgbClr val="cc0000"/>
                </a:solidFill>
                <a:latin typeface="SSIHNQ+Poppins-Bold"/>
                <a:cs typeface="SSIHNQ+Poppins-Bold"/>
              </a:rPr>
              <a:t> </a:t>
            </a:r>
            <a:r>
              <a:rPr dirty="0" sz="2500" b="1">
                <a:solidFill>
                  <a:srgbClr val="cc0000"/>
                </a:solidFill>
                <a:latin typeface="SSIHNQ+Poppins-Bold"/>
                <a:cs typeface="SSIHNQ+Poppins-Bold"/>
              </a:rPr>
              <a:t>Own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800399" y="1294248"/>
            <a:ext cx="2061121" cy="22259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452"/>
              </a:lnSpc>
              <a:spcBef>
                <a:spcPts val="0"/>
              </a:spcBef>
              <a:spcAft>
                <a:spcPts val="0"/>
              </a:spcAft>
            </a:pPr>
            <a:r>
              <a:rPr dirty="0" sz="1300" b="1">
                <a:solidFill>
                  <a:srgbClr val="000000"/>
                </a:solidFill>
                <a:latin typeface="TNJFRP+Lato-Bold"/>
                <a:cs typeface="TNJFRP+Lato-Bold"/>
              </a:rPr>
              <a:t>Part</a:t>
            </a:r>
            <a:r>
              <a:rPr dirty="0" sz="1300" b="1">
                <a:solidFill>
                  <a:srgbClr val="000000"/>
                </a:solidFill>
                <a:latin typeface="TNJFRP+Lato-Bold"/>
                <a:cs typeface="TNJFRP+Lato-Bold"/>
              </a:rPr>
              <a:t> </a:t>
            </a:r>
            <a:r>
              <a:rPr dirty="0" sz="1300" b="1">
                <a:solidFill>
                  <a:srgbClr val="000000"/>
                </a:solidFill>
                <a:latin typeface="TNJFRP+Lato-Bold"/>
                <a:cs typeface="TNJFRP+Lato-Bold"/>
              </a:rPr>
              <a:t>of</a:t>
            </a:r>
            <a:r>
              <a:rPr dirty="0" sz="1300" b="1">
                <a:solidFill>
                  <a:srgbClr val="000000"/>
                </a:solidFill>
                <a:latin typeface="TNJFRP+Lato-Bold"/>
                <a:cs typeface="TNJFRP+Lato-Bold"/>
              </a:rPr>
              <a:t> </a:t>
            </a:r>
            <a:r>
              <a:rPr dirty="0" sz="1300" b="1">
                <a:solidFill>
                  <a:srgbClr val="000000"/>
                </a:solidFill>
                <a:latin typeface="TNJFRP+Lato-Bold"/>
                <a:cs typeface="TNJFRP+Lato-Bold"/>
              </a:rPr>
              <a:t>other</a:t>
            </a:r>
            <a:r>
              <a:rPr dirty="0" sz="1300" b="1">
                <a:solidFill>
                  <a:srgbClr val="000000"/>
                </a:solidFill>
                <a:latin typeface="TNJFRP+Lato-Bold"/>
                <a:cs typeface="TNJFRP+Lato-Bold"/>
              </a:rPr>
              <a:t> </a:t>
            </a:r>
            <a:r>
              <a:rPr dirty="0" sz="1300" b="1">
                <a:solidFill>
                  <a:srgbClr val="000000"/>
                </a:solidFill>
                <a:latin typeface="TNJFRP+Lato-Bold"/>
                <a:cs typeface="TNJFRP+Lato-Bold"/>
              </a:rPr>
              <a:t>emergencies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00399" y="1756941"/>
            <a:ext cx="3637165" cy="44424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403"/>
              </a:lnSpc>
              <a:spcBef>
                <a:spcPts val="0"/>
              </a:spcBef>
              <a:spcAft>
                <a:spcPts val="0"/>
              </a:spcAft>
            </a:pP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Incident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Command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System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(ICS)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for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your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school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is</a:t>
            </a:r>
          </a:p>
          <a:p>
            <a:pPr marL="0" marR="0">
              <a:lnSpc>
                <a:spcPts val="1403"/>
              </a:lnSpc>
              <a:spcBef>
                <a:spcPts val="390"/>
              </a:spcBef>
              <a:spcAft>
                <a:spcPts val="0"/>
              </a:spcAft>
            </a:pP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activated.</a:t>
            </a:r>
            <a:r>
              <a:rPr dirty="0" sz="1300" spc="25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If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not,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do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it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now.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00399" y="2440455"/>
            <a:ext cx="1382890" cy="21640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403"/>
              </a:lnSpc>
              <a:spcBef>
                <a:spcPts val="0"/>
              </a:spcBef>
              <a:spcAft>
                <a:spcPts val="0"/>
              </a:spcAft>
            </a:pP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Disaster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Timeline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946449" y="2668293"/>
            <a:ext cx="3528136" cy="44424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403"/>
              </a:lnSpc>
              <a:spcBef>
                <a:spcPts val="0"/>
              </a:spcBef>
              <a:spcAft>
                <a:spcPts val="0"/>
              </a:spcAft>
            </a:pP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1)</a:t>
            </a:r>
            <a:r>
              <a:rPr dirty="0" sz="1300" spc="1055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We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will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almost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always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need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other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ICS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teams</a:t>
            </a:r>
          </a:p>
          <a:p>
            <a:pPr marL="457200" marR="0">
              <a:lnSpc>
                <a:spcPts val="1403"/>
              </a:lnSpc>
              <a:spcBef>
                <a:spcPts val="390"/>
              </a:spcBef>
              <a:spcAft>
                <a:spcPts val="0"/>
              </a:spcAft>
            </a:pP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a)</a:t>
            </a:r>
            <a:r>
              <a:rPr dirty="0" sz="1300" spc="1177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Search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and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Rescue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1403649" y="3123969"/>
            <a:ext cx="1059891" cy="21640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403"/>
              </a:lnSpc>
              <a:spcBef>
                <a:spcPts val="0"/>
              </a:spcBef>
              <a:spcAft>
                <a:spcPts val="0"/>
              </a:spcAft>
            </a:pP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b)</a:t>
            </a:r>
            <a:r>
              <a:rPr dirty="0" sz="1300" spc="1098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First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Aid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1403649" y="3351807"/>
            <a:ext cx="1666468" cy="21640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403"/>
              </a:lnSpc>
              <a:spcBef>
                <a:spcPts val="0"/>
              </a:spcBef>
              <a:spcAft>
                <a:spcPts val="0"/>
              </a:spcAft>
            </a:pP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c)</a:t>
            </a:r>
            <a:r>
              <a:rPr dirty="0" sz="1300" spc="1218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Community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Care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1860849" y="3579645"/>
            <a:ext cx="2579718" cy="21640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403"/>
              </a:lnSpc>
              <a:spcBef>
                <a:spcPts val="0"/>
              </a:spcBef>
              <a:spcAft>
                <a:spcPts val="0"/>
              </a:spcAft>
            </a:pP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i)</a:t>
            </a:r>
            <a:r>
              <a:rPr dirty="0" sz="1300" spc="1502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May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need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extended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sheltering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43424" y="488825"/>
            <a:ext cx="3333432" cy="4826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3500"/>
              </a:lnSpc>
              <a:spcBef>
                <a:spcPts val="0"/>
              </a:spcBef>
              <a:spcAft>
                <a:spcPts val="0"/>
              </a:spcAft>
            </a:pPr>
            <a:r>
              <a:rPr dirty="0" sz="2500" b="1">
                <a:solidFill>
                  <a:srgbClr val="cc0000"/>
                </a:solidFill>
                <a:latin typeface="SSIHNQ+Poppins-Bold"/>
                <a:cs typeface="SSIHNQ+Poppins-Bold"/>
              </a:rPr>
              <a:t>Reunification</a:t>
            </a:r>
            <a:r>
              <a:rPr dirty="0" sz="2500" b="1">
                <a:solidFill>
                  <a:srgbClr val="cc0000"/>
                </a:solidFill>
                <a:latin typeface="SSIHNQ+Poppins-Bold"/>
                <a:cs typeface="SSIHNQ+Poppins-Bold"/>
              </a:rPr>
              <a:t> </a:t>
            </a:r>
            <a:r>
              <a:rPr dirty="0" sz="2500" b="1">
                <a:solidFill>
                  <a:srgbClr val="cc0000"/>
                </a:solidFill>
                <a:latin typeface="SSIHNQ+Poppins-Bold"/>
                <a:cs typeface="SSIHNQ+Poppins-Bold"/>
              </a:rPr>
              <a:t>Team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775100" y="1355578"/>
            <a:ext cx="1784603" cy="25717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725"/>
              </a:lnSpc>
              <a:spcBef>
                <a:spcPts val="0"/>
              </a:spcBef>
              <a:spcAft>
                <a:spcPts val="0"/>
              </a:spcAft>
            </a:pPr>
            <a:r>
              <a:rPr dirty="0" sz="1500" b="1">
                <a:solidFill>
                  <a:srgbClr val="000000"/>
                </a:solidFill>
                <a:latin typeface="TDCVHJ+Lato-BoldItalic"/>
                <a:cs typeface="TDCVHJ+Lato-BoldItalic"/>
              </a:rPr>
              <a:t>THIS</a:t>
            </a:r>
            <a:r>
              <a:rPr dirty="0" sz="1500" spc="-86" b="1">
                <a:solidFill>
                  <a:srgbClr val="000000"/>
                </a:solidFill>
                <a:latin typeface="TDCVHJ+Lato-BoldItalic"/>
                <a:cs typeface="TDCVHJ+Lato-BoldItalic"/>
              </a:rPr>
              <a:t> </a:t>
            </a:r>
            <a:r>
              <a:rPr dirty="0" sz="1500" b="1">
                <a:solidFill>
                  <a:srgbClr val="000000"/>
                </a:solidFill>
                <a:latin typeface="TDCVHJ+Lato-BoldItalic"/>
                <a:cs typeface="TDCVHJ+Lato-BoldItalic"/>
              </a:rPr>
              <a:t>WILL</a:t>
            </a:r>
            <a:r>
              <a:rPr dirty="0" sz="1500" spc="-85" b="1">
                <a:solidFill>
                  <a:srgbClr val="000000"/>
                </a:solidFill>
                <a:latin typeface="TDCVHJ+Lato-BoldItalic"/>
                <a:cs typeface="TDCVHJ+Lato-BoldItalic"/>
              </a:rPr>
              <a:t> </a:t>
            </a:r>
            <a:r>
              <a:rPr dirty="0" sz="1500" b="1">
                <a:solidFill>
                  <a:srgbClr val="000000"/>
                </a:solidFill>
                <a:latin typeface="TDCVHJ+Lato-BoldItalic"/>
                <a:cs typeface="TDCVHJ+Lato-BoldItalic"/>
              </a:rPr>
              <a:t>BE</a:t>
            </a:r>
            <a:r>
              <a:rPr dirty="0" sz="1500" spc="-86" b="1">
                <a:solidFill>
                  <a:srgbClr val="000000"/>
                </a:solidFill>
                <a:latin typeface="TDCVHJ+Lato-BoldItalic"/>
                <a:cs typeface="TDCVHJ+Lato-BoldItalic"/>
              </a:rPr>
              <a:t> </a:t>
            </a:r>
            <a:r>
              <a:rPr dirty="0" sz="1500" b="1">
                <a:solidFill>
                  <a:srgbClr val="000000"/>
                </a:solidFill>
                <a:latin typeface="TDCVHJ+Lato-BoldItalic"/>
                <a:cs typeface="TDCVHJ+Lato-BoldItalic"/>
              </a:rPr>
              <a:t>HARD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43424" y="1407525"/>
            <a:ext cx="3282886" cy="129539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619"/>
              </a:lnSpc>
              <a:spcBef>
                <a:spcPts val="0"/>
              </a:spcBef>
              <a:spcAft>
                <a:spcPts val="0"/>
              </a:spcAft>
            </a:pPr>
            <a:r>
              <a:rPr dirty="0" sz="1500">
                <a:solidFill>
                  <a:srgbClr val="000000"/>
                </a:solidFill>
                <a:latin typeface="PGPHBM+Lato-Light"/>
                <a:cs typeface="PGPHBM+Lato-Light"/>
              </a:rPr>
              <a:t>The</a:t>
            </a:r>
            <a:r>
              <a:rPr dirty="0" sz="15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500">
                <a:solidFill>
                  <a:srgbClr val="000000"/>
                </a:solidFill>
                <a:latin typeface="PGPHBM+Lato-Light"/>
                <a:cs typeface="PGPHBM+Lato-Light"/>
              </a:rPr>
              <a:t>reunification</a:t>
            </a:r>
            <a:r>
              <a:rPr dirty="0" sz="15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500">
                <a:solidFill>
                  <a:srgbClr val="000000"/>
                </a:solidFill>
                <a:latin typeface="PGPHBM+Lato-Light"/>
                <a:cs typeface="PGPHBM+Lato-Light"/>
              </a:rPr>
              <a:t>team</a:t>
            </a:r>
            <a:r>
              <a:rPr dirty="0" sz="15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500">
                <a:solidFill>
                  <a:srgbClr val="000000"/>
                </a:solidFill>
                <a:latin typeface="PGPHBM+Lato-Light"/>
                <a:cs typeface="PGPHBM+Lato-Light"/>
              </a:rPr>
              <a:t>seeks</a:t>
            </a:r>
            <a:r>
              <a:rPr dirty="0" sz="15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500">
                <a:solidFill>
                  <a:srgbClr val="000000"/>
                </a:solidFill>
                <a:latin typeface="PGPHBM+Lato-Light"/>
                <a:cs typeface="PGPHBM+Lato-Light"/>
              </a:rPr>
              <a:t>to:</a:t>
            </a:r>
          </a:p>
          <a:p>
            <a:pPr marL="133350" marR="0">
              <a:lnSpc>
                <a:spcPts val="1619"/>
              </a:lnSpc>
              <a:spcBef>
                <a:spcPts val="499"/>
              </a:spcBef>
              <a:spcAft>
                <a:spcPts val="0"/>
              </a:spcAft>
            </a:pPr>
            <a:r>
              <a:rPr dirty="0" sz="1500">
                <a:solidFill>
                  <a:srgbClr val="000000"/>
                </a:solidFill>
                <a:latin typeface="PGPHBM+Lato-Light"/>
                <a:cs typeface="PGPHBM+Lato-Light"/>
              </a:rPr>
              <a:t>1)</a:t>
            </a:r>
            <a:r>
              <a:rPr dirty="0" sz="1500" spc="939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500">
                <a:solidFill>
                  <a:srgbClr val="000000"/>
                </a:solidFill>
                <a:latin typeface="PGPHBM+Lato-Light"/>
                <a:cs typeface="PGPHBM+Lato-Light"/>
              </a:rPr>
              <a:t>Create</a:t>
            </a:r>
            <a:r>
              <a:rPr dirty="0" sz="15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500">
                <a:solidFill>
                  <a:srgbClr val="000000"/>
                </a:solidFill>
                <a:latin typeface="PGPHBM+Lato-Light"/>
                <a:cs typeface="PGPHBM+Lato-Light"/>
              </a:rPr>
              <a:t>an</a:t>
            </a:r>
            <a:r>
              <a:rPr dirty="0" sz="15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500">
                <a:solidFill>
                  <a:srgbClr val="000000"/>
                </a:solidFill>
                <a:latin typeface="PGPHBM+Lato-Light"/>
                <a:cs typeface="PGPHBM+Lato-Light"/>
              </a:rPr>
              <a:t>orderly</a:t>
            </a:r>
            <a:r>
              <a:rPr dirty="0" sz="15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500">
                <a:solidFill>
                  <a:srgbClr val="000000"/>
                </a:solidFill>
                <a:latin typeface="PGPHBM+Lato-Light"/>
                <a:cs typeface="PGPHBM+Lato-Light"/>
              </a:rPr>
              <a:t>process</a:t>
            </a:r>
            <a:r>
              <a:rPr dirty="0" sz="15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500">
                <a:solidFill>
                  <a:srgbClr val="000000"/>
                </a:solidFill>
                <a:latin typeface="PGPHBM+Lato-Light"/>
                <a:cs typeface="PGPHBM+Lato-Light"/>
              </a:rPr>
              <a:t>for</a:t>
            </a:r>
          </a:p>
          <a:p>
            <a:pPr marL="457200" marR="0">
              <a:lnSpc>
                <a:spcPts val="1619"/>
              </a:lnSpc>
              <a:spcBef>
                <a:spcPts val="450"/>
              </a:spcBef>
              <a:spcAft>
                <a:spcPts val="0"/>
              </a:spcAft>
            </a:pPr>
            <a:r>
              <a:rPr dirty="0" sz="1500">
                <a:solidFill>
                  <a:srgbClr val="000000"/>
                </a:solidFill>
                <a:latin typeface="PGPHBM+Lato-Light"/>
                <a:cs typeface="PGPHBM+Lato-Light"/>
              </a:rPr>
              <a:t>reuniting</a:t>
            </a:r>
            <a:r>
              <a:rPr dirty="0" sz="15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500">
                <a:solidFill>
                  <a:srgbClr val="000000"/>
                </a:solidFill>
                <a:latin typeface="PGPHBM+Lato-Light"/>
                <a:cs typeface="PGPHBM+Lato-Light"/>
              </a:rPr>
              <a:t>parents</a:t>
            </a:r>
            <a:r>
              <a:rPr dirty="0" sz="15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500">
                <a:solidFill>
                  <a:srgbClr val="000000"/>
                </a:solidFill>
                <a:latin typeface="PGPHBM+Lato-Light"/>
                <a:cs typeface="PGPHBM+Lato-Light"/>
              </a:rPr>
              <a:t>with</a:t>
            </a:r>
            <a:r>
              <a:rPr dirty="0" sz="15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500">
                <a:solidFill>
                  <a:srgbClr val="000000"/>
                </a:solidFill>
                <a:latin typeface="PGPHBM+Lato-Light"/>
                <a:cs typeface="PGPHBM+Lato-Light"/>
              </a:rPr>
              <a:t>children</a:t>
            </a:r>
          </a:p>
          <a:p>
            <a:pPr marL="133350" marR="0">
              <a:lnSpc>
                <a:spcPts val="1619"/>
              </a:lnSpc>
              <a:spcBef>
                <a:spcPts val="450"/>
              </a:spcBef>
              <a:spcAft>
                <a:spcPts val="0"/>
              </a:spcAft>
            </a:pPr>
            <a:r>
              <a:rPr dirty="0" sz="1500">
                <a:solidFill>
                  <a:srgbClr val="000000"/>
                </a:solidFill>
                <a:latin typeface="PGPHBM+Lato-Light"/>
                <a:cs typeface="PGPHBM+Lato-Light"/>
              </a:rPr>
              <a:t>2)</a:t>
            </a:r>
            <a:r>
              <a:rPr dirty="0" sz="1500" spc="939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500">
                <a:solidFill>
                  <a:srgbClr val="000000"/>
                </a:solidFill>
                <a:latin typeface="PGPHBM+Lato-Light"/>
                <a:cs typeface="PGPHBM+Lato-Light"/>
              </a:rPr>
              <a:t>Keep</a:t>
            </a:r>
            <a:r>
              <a:rPr dirty="0" sz="15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500">
                <a:solidFill>
                  <a:srgbClr val="000000"/>
                </a:solidFill>
                <a:latin typeface="PGPHBM+Lato-Light"/>
                <a:cs typeface="PGPHBM+Lato-Light"/>
              </a:rPr>
              <a:t>track</a:t>
            </a:r>
            <a:r>
              <a:rPr dirty="0" sz="15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500">
                <a:solidFill>
                  <a:srgbClr val="000000"/>
                </a:solidFill>
                <a:latin typeface="PGPHBM+Lato-Light"/>
                <a:cs typeface="PGPHBM+Lato-Light"/>
              </a:rPr>
              <a:t>of</a:t>
            </a:r>
            <a:r>
              <a:rPr dirty="0" sz="15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500">
                <a:solidFill>
                  <a:srgbClr val="000000"/>
                </a:solidFill>
                <a:latin typeface="PGPHBM+Lato-Light"/>
                <a:cs typeface="PGPHBM+Lato-Light"/>
              </a:rPr>
              <a:t>where</a:t>
            </a:r>
            <a:r>
              <a:rPr dirty="0" sz="15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500">
                <a:solidFill>
                  <a:srgbClr val="000000"/>
                </a:solidFill>
                <a:latin typeface="PGPHBM+Lato-Light"/>
                <a:cs typeface="PGPHBM+Lato-Light"/>
              </a:rPr>
              <a:t>students</a:t>
            </a:r>
            <a:r>
              <a:rPr dirty="0" sz="15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500">
                <a:solidFill>
                  <a:srgbClr val="000000"/>
                </a:solidFill>
                <a:latin typeface="PGPHBM+Lato-Light"/>
                <a:cs typeface="PGPHBM+Lato-Light"/>
              </a:rPr>
              <a:t>are</a:t>
            </a:r>
          </a:p>
          <a:p>
            <a:pPr marL="457200" marR="0">
              <a:lnSpc>
                <a:spcPts val="1619"/>
              </a:lnSpc>
              <a:spcBef>
                <a:spcPts val="500"/>
              </a:spcBef>
              <a:spcAft>
                <a:spcPts val="0"/>
              </a:spcAft>
            </a:pPr>
            <a:r>
              <a:rPr dirty="0" sz="1500">
                <a:solidFill>
                  <a:srgbClr val="000000"/>
                </a:solidFill>
                <a:latin typeface="PGPHBM+Lato-Light"/>
                <a:cs typeface="PGPHBM+Lato-Light"/>
              </a:rPr>
              <a:t>and</a:t>
            </a:r>
            <a:r>
              <a:rPr dirty="0" sz="15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500">
                <a:solidFill>
                  <a:srgbClr val="000000"/>
                </a:solidFill>
                <a:latin typeface="PGPHBM+Lato-Light"/>
                <a:cs typeface="PGPHBM+Lato-Light"/>
              </a:rPr>
              <a:t>with</a:t>
            </a:r>
            <a:r>
              <a:rPr dirty="0" sz="15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500">
                <a:solidFill>
                  <a:srgbClr val="000000"/>
                </a:solidFill>
                <a:latin typeface="PGPHBM+Lato-Light"/>
                <a:cs typeface="PGPHBM+Lato-Light"/>
              </a:rPr>
              <a:t>whom</a:t>
            </a:r>
            <a:r>
              <a:rPr dirty="0" sz="15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500">
                <a:solidFill>
                  <a:srgbClr val="000000"/>
                </a:solidFill>
                <a:latin typeface="PGPHBM+Lato-Light"/>
                <a:cs typeface="PGPHBM+Lato-Light"/>
              </a:rPr>
              <a:t>they</a:t>
            </a:r>
            <a:r>
              <a:rPr dirty="0" sz="15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500">
                <a:solidFill>
                  <a:srgbClr val="000000"/>
                </a:solidFill>
                <a:latin typeface="PGPHBM+Lato-Light"/>
                <a:cs typeface="PGPHBM+Lato-Light"/>
              </a:rPr>
              <a:t>left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4775100" y="1889455"/>
            <a:ext cx="3805427" cy="129539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619"/>
              </a:lnSpc>
              <a:spcBef>
                <a:spcPts val="0"/>
              </a:spcBef>
              <a:spcAft>
                <a:spcPts val="0"/>
              </a:spcAft>
            </a:pPr>
            <a:r>
              <a:rPr dirty="0" sz="1500">
                <a:solidFill>
                  <a:srgbClr val="000000"/>
                </a:solidFill>
                <a:latin typeface="PGPHBM+Lato-Light"/>
                <a:cs typeface="PGPHBM+Lato-Light"/>
              </a:rPr>
              <a:t>In</a:t>
            </a:r>
            <a:r>
              <a:rPr dirty="0" sz="15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500">
                <a:solidFill>
                  <a:srgbClr val="000000"/>
                </a:solidFill>
                <a:latin typeface="PGPHBM+Lato-Light"/>
                <a:cs typeface="PGPHBM+Lato-Light"/>
              </a:rPr>
              <a:t>this</a:t>
            </a:r>
            <a:r>
              <a:rPr dirty="0" sz="15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500">
                <a:solidFill>
                  <a:srgbClr val="000000"/>
                </a:solidFill>
                <a:latin typeface="PGPHBM+Lato-Light"/>
                <a:cs typeface="PGPHBM+Lato-Light"/>
              </a:rPr>
              <a:t>course,</a:t>
            </a:r>
            <a:r>
              <a:rPr dirty="0" sz="15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500">
                <a:solidFill>
                  <a:srgbClr val="000000"/>
                </a:solidFill>
                <a:latin typeface="PGPHBM+Lato-Light"/>
                <a:cs typeface="PGPHBM+Lato-Light"/>
              </a:rPr>
              <a:t>we</a:t>
            </a:r>
            <a:r>
              <a:rPr dirty="0" sz="15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500">
                <a:solidFill>
                  <a:srgbClr val="000000"/>
                </a:solidFill>
                <a:latin typeface="PGPHBM+Lato-Light"/>
                <a:cs typeface="PGPHBM+Lato-Light"/>
              </a:rPr>
              <a:t>are</a:t>
            </a:r>
            <a:r>
              <a:rPr dirty="0" sz="15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500">
                <a:solidFill>
                  <a:srgbClr val="000000"/>
                </a:solidFill>
                <a:latin typeface="PGPHBM+Lato-Light"/>
                <a:cs typeface="PGPHBM+Lato-Light"/>
              </a:rPr>
              <a:t>focusing</a:t>
            </a:r>
            <a:r>
              <a:rPr dirty="0" sz="15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500">
                <a:solidFill>
                  <a:srgbClr val="000000"/>
                </a:solidFill>
                <a:latin typeface="PGPHBM+Lato-Light"/>
                <a:cs typeface="PGPHBM+Lato-Light"/>
              </a:rPr>
              <a:t>on</a:t>
            </a:r>
            <a:r>
              <a:rPr dirty="0" sz="15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500">
                <a:solidFill>
                  <a:srgbClr val="000000"/>
                </a:solidFill>
                <a:latin typeface="PGPHBM+Lato-Light"/>
                <a:cs typeface="PGPHBM+Lato-Light"/>
              </a:rPr>
              <a:t>the</a:t>
            </a:r>
          </a:p>
          <a:p>
            <a:pPr marL="0" marR="0">
              <a:lnSpc>
                <a:spcPts val="1619"/>
              </a:lnSpc>
              <a:spcBef>
                <a:spcPts val="500"/>
              </a:spcBef>
              <a:spcAft>
                <a:spcPts val="0"/>
              </a:spcAft>
            </a:pPr>
            <a:r>
              <a:rPr dirty="0" sz="1500">
                <a:solidFill>
                  <a:srgbClr val="000000"/>
                </a:solidFill>
                <a:latin typeface="PGPHBM+Lato-Light"/>
                <a:cs typeface="PGPHBM+Lato-Light"/>
              </a:rPr>
              <a:t>administrative</a:t>
            </a:r>
            <a:r>
              <a:rPr dirty="0" sz="15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500">
                <a:solidFill>
                  <a:srgbClr val="000000"/>
                </a:solidFill>
                <a:latin typeface="PGPHBM+Lato-Light"/>
                <a:cs typeface="PGPHBM+Lato-Light"/>
              </a:rPr>
              <a:t>and</a:t>
            </a:r>
            <a:r>
              <a:rPr dirty="0" sz="15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500">
                <a:solidFill>
                  <a:srgbClr val="000000"/>
                </a:solidFill>
                <a:latin typeface="PGPHBM+Lato-Light"/>
                <a:cs typeface="PGPHBM+Lato-Light"/>
              </a:rPr>
              <a:t>tactical</a:t>
            </a:r>
            <a:r>
              <a:rPr dirty="0" sz="15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500">
                <a:solidFill>
                  <a:srgbClr val="000000"/>
                </a:solidFill>
                <a:latin typeface="PGPHBM+Lato-Light"/>
                <a:cs typeface="PGPHBM+Lato-Light"/>
              </a:rPr>
              <a:t>response</a:t>
            </a:r>
          </a:p>
          <a:p>
            <a:pPr marL="0" marR="0">
              <a:lnSpc>
                <a:spcPts val="1619"/>
              </a:lnSpc>
              <a:spcBef>
                <a:spcPts val="500"/>
              </a:spcBef>
              <a:spcAft>
                <a:spcPts val="0"/>
              </a:spcAft>
            </a:pPr>
            <a:r>
              <a:rPr dirty="0" sz="1500">
                <a:solidFill>
                  <a:srgbClr val="000000"/>
                </a:solidFill>
                <a:latin typeface="PGPHBM+Lato-Light"/>
                <a:cs typeface="PGPHBM+Lato-Light"/>
              </a:rPr>
              <a:t>components</a:t>
            </a:r>
            <a:r>
              <a:rPr dirty="0" sz="15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500">
                <a:solidFill>
                  <a:srgbClr val="000000"/>
                </a:solidFill>
                <a:latin typeface="PGPHBM+Lato-Light"/>
                <a:cs typeface="PGPHBM+Lato-Light"/>
              </a:rPr>
              <a:t>of</a:t>
            </a:r>
            <a:r>
              <a:rPr dirty="0" sz="15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500">
                <a:solidFill>
                  <a:srgbClr val="000000"/>
                </a:solidFill>
                <a:latin typeface="PGPHBM+Lato-Light"/>
                <a:cs typeface="PGPHBM+Lato-Light"/>
              </a:rPr>
              <a:t>reunification</a:t>
            </a:r>
            <a:r>
              <a:rPr dirty="0" sz="15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500">
                <a:solidFill>
                  <a:srgbClr val="000000"/>
                </a:solidFill>
                <a:latin typeface="PGPHBM+Lato-Light"/>
                <a:cs typeface="PGPHBM+Lato-Light"/>
              </a:rPr>
              <a:t>but</a:t>
            </a:r>
            <a:r>
              <a:rPr dirty="0" sz="15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500">
                <a:solidFill>
                  <a:srgbClr val="000000"/>
                </a:solidFill>
                <a:latin typeface="PGPHBM+Lato-Light"/>
                <a:cs typeface="PGPHBM+Lato-Light"/>
              </a:rPr>
              <a:t>we</a:t>
            </a:r>
            <a:r>
              <a:rPr dirty="0" sz="15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500">
                <a:solidFill>
                  <a:srgbClr val="000000"/>
                </a:solidFill>
                <a:latin typeface="PGPHBM+Lato-Light"/>
                <a:cs typeface="PGPHBM+Lato-Light"/>
              </a:rPr>
              <a:t>must</a:t>
            </a:r>
            <a:r>
              <a:rPr dirty="0" sz="15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500">
                <a:solidFill>
                  <a:srgbClr val="000000"/>
                </a:solidFill>
                <a:latin typeface="PGPHBM+Lato-Light"/>
                <a:cs typeface="PGPHBM+Lato-Light"/>
              </a:rPr>
              <a:t>also</a:t>
            </a:r>
          </a:p>
          <a:p>
            <a:pPr marL="0" marR="0">
              <a:lnSpc>
                <a:spcPts val="1619"/>
              </a:lnSpc>
              <a:spcBef>
                <a:spcPts val="450"/>
              </a:spcBef>
              <a:spcAft>
                <a:spcPts val="0"/>
              </a:spcAft>
            </a:pPr>
            <a:r>
              <a:rPr dirty="0" sz="1500">
                <a:solidFill>
                  <a:srgbClr val="000000"/>
                </a:solidFill>
                <a:latin typeface="PGPHBM+Lato-Light"/>
                <a:cs typeface="PGPHBM+Lato-Light"/>
              </a:rPr>
              <a:t>incorporate</a:t>
            </a:r>
            <a:r>
              <a:rPr dirty="0" sz="15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500">
                <a:solidFill>
                  <a:srgbClr val="000000"/>
                </a:solidFill>
                <a:latin typeface="PGPHBM+Lato-Light"/>
                <a:cs typeface="PGPHBM+Lato-Light"/>
              </a:rPr>
              <a:t>mental</a:t>
            </a:r>
            <a:r>
              <a:rPr dirty="0" sz="15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500">
                <a:solidFill>
                  <a:srgbClr val="000000"/>
                </a:solidFill>
                <a:latin typeface="PGPHBM+Lato-Light"/>
                <a:cs typeface="PGPHBM+Lato-Light"/>
              </a:rPr>
              <a:t>and</a:t>
            </a:r>
            <a:r>
              <a:rPr dirty="0" sz="15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500">
                <a:solidFill>
                  <a:srgbClr val="000000"/>
                </a:solidFill>
                <a:latin typeface="PGPHBM+Lato-Light"/>
                <a:cs typeface="PGPHBM+Lato-Light"/>
              </a:rPr>
              <a:t>emotional</a:t>
            </a:r>
            <a:r>
              <a:rPr dirty="0" sz="15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500">
                <a:solidFill>
                  <a:srgbClr val="000000"/>
                </a:solidFill>
                <a:latin typeface="PGPHBM+Lato-Light"/>
                <a:cs typeface="PGPHBM+Lato-Light"/>
              </a:rPr>
              <a:t>health</a:t>
            </a:r>
          </a:p>
          <a:p>
            <a:pPr marL="0" marR="0">
              <a:lnSpc>
                <a:spcPts val="1619"/>
              </a:lnSpc>
              <a:spcBef>
                <a:spcPts val="500"/>
              </a:spcBef>
              <a:spcAft>
                <a:spcPts val="0"/>
              </a:spcAft>
            </a:pPr>
            <a:r>
              <a:rPr dirty="0" sz="1500">
                <a:solidFill>
                  <a:srgbClr val="000000"/>
                </a:solidFill>
                <a:latin typeface="PGPHBM+Lato-Light"/>
                <a:cs typeface="PGPHBM+Lato-Light"/>
              </a:rPr>
              <a:t>(community</a:t>
            </a:r>
            <a:r>
              <a:rPr dirty="0" sz="15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500">
                <a:solidFill>
                  <a:srgbClr val="000000"/>
                </a:solidFill>
                <a:latin typeface="PGPHBM+Lato-Light"/>
                <a:cs typeface="PGPHBM+Lato-Light"/>
              </a:rPr>
              <a:t>care)</a:t>
            </a:r>
            <a:r>
              <a:rPr dirty="0" sz="15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500">
                <a:solidFill>
                  <a:srgbClr val="000000"/>
                </a:solidFill>
                <a:latin typeface="PGPHBM+Lato-Light"/>
                <a:cs typeface="PGPHBM+Lato-Light"/>
              </a:rPr>
              <a:t>into</a:t>
            </a:r>
            <a:r>
              <a:rPr dirty="0" sz="15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500">
                <a:solidFill>
                  <a:srgbClr val="000000"/>
                </a:solidFill>
                <a:latin typeface="PGPHBM+Lato-Light"/>
                <a:cs typeface="PGPHBM+Lato-Light"/>
              </a:rPr>
              <a:t>this</a:t>
            </a:r>
            <a:r>
              <a:rPr dirty="0" sz="15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500">
                <a:solidFill>
                  <a:srgbClr val="000000"/>
                </a:solidFill>
                <a:latin typeface="PGPHBM+Lato-Light"/>
                <a:cs typeface="PGPHBM+Lato-Light"/>
              </a:rPr>
              <a:t>work.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312524" y="488825"/>
            <a:ext cx="2050414" cy="4826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3500"/>
              </a:lnSpc>
              <a:spcBef>
                <a:spcPts val="0"/>
              </a:spcBef>
              <a:spcAft>
                <a:spcPts val="0"/>
              </a:spcAft>
            </a:pPr>
            <a:r>
              <a:rPr dirty="0" sz="2500" b="1">
                <a:solidFill>
                  <a:srgbClr val="cc0000"/>
                </a:solidFill>
                <a:latin typeface="SSIHNQ+Poppins-Bold"/>
                <a:cs typeface="SSIHNQ+Poppins-Bold"/>
              </a:rPr>
              <a:t>How</a:t>
            </a:r>
            <a:r>
              <a:rPr dirty="0" sz="2500" b="1">
                <a:solidFill>
                  <a:srgbClr val="cc0000"/>
                </a:solidFill>
                <a:latin typeface="SSIHNQ+Poppins-Bold"/>
                <a:cs typeface="SSIHNQ+Poppins-Bold"/>
              </a:rPr>
              <a:t> </a:t>
            </a:r>
            <a:r>
              <a:rPr dirty="0" sz="2500" b="1">
                <a:solidFill>
                  <a:srgbClr val="cc0000"/>
                </a:solidFill>
                <a:latin typeface="SSIHNQ+Poppins-Bold"/>
                <a:cs typeface="SSIHNQ+Poppins-Bold"/>
              </a:rPr>
              <a:t>to</a:t>
            </a:r>
            <a:r>
              <a:rPr dirty="0" sz="2500" b="1">
                <a:solidFill>
                  <a:srgbClr val="cc0000"/>
                </a:solidFill>
                <a:latin typeface="SSIHNQ+Poppins-Bold"/>
                <a:cs typeface="SSIHNQ+Poppins-Bold"/>
              </a:rPr>
              <a:t> </a:t>
            </a:r>
            <a:r>
              <a:rPr dirty="0" sz="2500" b="1">
                <a:solidFill>
                  <a:srgbClr val="cc0000"/>
                </a:solidFill>
                <a:latin typeface="SSIHNQ+Poppins-Bold"/>
                <a:cs typeface="SSIHNQ+Poppins-Bold"/>
              </a:rPr>
              <a:t>Do</a:t>
            </a:r>
            <a:r>
              <a:rPr dirty="0" sz="2500" b="1">
                <a:solidFill>
                  <a:srgbClr val="cc0000"/>
                </a:solidFill>
                <a:latin typeface="SSIHNQ+Poppins-Bold"/>
                <a:cs typeface="SSIHNQ+Poppins-Bold"/>
              </a:rPr>
              <a:t> </a:t>
            </a:r>
            <a:r>
              <a:rPr dirty="0" sz="2500" b="1">
                <a:solidFill>
                  <a:srgbClr val="cc0000"/>
                </a:solidFill>
                <a:latin typeface="SSIHNQ+Poppins-Bold"/>
                <a:cs typeface="SSIHNQ+Poppins-Bold"/>
              </a:rPr>
              <a:t>It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978799" y="1249640"/>
            <a:ext cx="6151554" cy="21640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403"/>
              </a:lnSpc>
              <a:spcBef>
                <a:spcPts val="0"/>
              </a:spcBef>
              <a:spcAft>
                <a:spcPts val="0"/>
              </a:spcAft>
            </a:pP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Only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happens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when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Incident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Commander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activates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the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process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and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reunification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team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978799" y="1651155"/>
            <a:ext cx="7485810" cy="414527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403"/>
              </a:lnSpc>
              <a:spcBef>
                <a:spcPts val="0"/>
              </a:spcBef>
              <a:spcAft>
                <a:spcPts val="0"/>
              </a:spcAft>
            </a:pP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When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Incident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Command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activates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Reunification,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personnel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will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be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selected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to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oversee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the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process.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Once</a:t>
            </a:r>
          </a:p>
          <a:p>
            <a:pPr marL="0" marR="0">
              <a:lnSpc>
                <a:spcPts val="1403"/>
              </a:lnSpc>
              <a:spcBef>
                <a:spcPts val="156"/>
              </a:spcBef>
              <a:spcAft>
                <a:spcPts val="0"/>
              </a:spcAft>
            </a:pP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that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happens,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the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Reunification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supervisor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will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gather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their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team.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978799" y="2245515"/>
            <a:ext cx="1857305" cy="21640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403"/>
              </a:lnSpc>
              <a:spcBef>
                <a:spcPts val="0"/>
              </a:spcBef>
              <a:spcAft>
                <a:spcPts val="0"/>
              </a:spcAft>
            </a:pP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Together,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they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will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start: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118499" y="2641755"/>
            <a:ext cx="5360408" cy="813123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6350" marR="0">
              <a:lnSpc>
                <a:spcPts val="1403"/>
              </a:lnSpc>
              <a:spcBef>
                <a:spcPts val="0"/>
              </a:spcBef>
              <a:spcAft>
                <a:spcPts val="0"/>
              </a:spcAft>
            </a:pP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1)</a:t>
            </a:r>
            <a:r>
              <a:rPr dirty="0" sz="1300" spc="1055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Begin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setting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up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the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Parent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Check-in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area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and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Final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Check-out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station.</a:t>
            </a:r>
          </a:p>
          <a:p>
            <a:pPr marL="6350" marR="0">
              <a:lnSpc>
                <a:spcPts val="1403"/>
              </a:lnSpc>
              <a:spcBef>
                <a:spcPts val="155"/>
              </a:spcBef>
              <a:spcAft>
                <a:spcPts val="0"/>
              </a:spcAft>
            </a:pP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2)</a:t>
            </a:r>
            <a:r>
              <a:rPr dirty="0" sz="1300" spc="1055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Obtain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necessary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equipment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and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release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forms.</a:t>
            </a:r>
          </a:p>
          <a:p>
            <a:pPr marL="6350" marR="0">
              <a:lnSpc>
                <a:spcPts val="1403"/>
              </a:lnSpc>
              <a:spcBef>
                <a:spcPts val="105"/>
              </a:spcBef>
              <a:spcAft>
                <a:spcPts val="0"/>
              </a:spcAft>
            </a:pP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3)</a:t>
            </a:r>
            <a:r>
              <a:rPr dirty="0" sz="1300" spc="1055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Mark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tables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with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signs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so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parents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know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where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to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check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in,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if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possible.</a:t>
            </a:r>
          </a:p>
          <a:p>
            <a:pPr marL="0" marR="0">
              <a:lnSpc>
                <a:spcPts val="1511"/>
              </a:lnSpc>
              <a:spcBef>
                <a:spcPts val="66"/>
              </a:spcBef>
              <a:spcAft>
                <a:spcPts val="0"/>
              </a:spcAft>
            </a:pP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4)</a:t>
            </a:r>
            <a:r>
              <a:rPr dirty="0" sz="1400" spc="997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Have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Student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Emergency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Pickup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Lists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and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Release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Forms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ready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to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go.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312524" y="488825"/>
            <a:ext cx="2792412" cy="4826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3500"/>
              </a:lnSpc>
              <a:spcBef>
                <a:spcPts val="0"/>
              </a:spcBef>
              <a:spcAft>
                <a:spcPts val="0"/>
              </a:spcAft>
            </a:pPr>
            <a:r>
              <a:rPr dirty="0" sz="2500" b="1">
                <a:solidFill>
                  <a:srgbClr val="cc0000"/>
                </a:solidFill>
                <a:latin typeface="SSIHNQ+Poppins-Bold"/>
                <a:cs typeface="SSIHNQ+Poppins-Bold"/>
              </a:rPr>
              <a:t>Basic</a:t>
            </a:r>
            <a:r>
              <a:rPr dirty="0" sz="2500" b="1">
                <a:solidFill>
                  <a:srgbClr val="cc0000"/>
                </a:solidFill>
                <a:latin typeface="SSIHNQ+Poppins-Bold"/>
                <a:cs typeface="SSIHNQ+Poppins-Bold"/>
              </a:rPr>
              <a:t> </a:t>
            </a:r>
            <a:r>
              <a:rPr dirty="0" sz="2500" b="1">
                <a:solidFill>
                  <a:srgbClr val="cc0000"/>
                </a:solidFill>
                <a:latin typeface="SSIHNQ+Poppins-Bold"/>
                <a:cs typeface="SSIHNQ+Poppins-Bold"/>
              </a:rPr>
              <a:t>Procedure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732450" y="1376395"/>
            <a:ext cx="5715494" cy="23012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511"/>
              </a:lnSpc>
              <a:spcBef>
                <a:spcPts val="0"/>
              </a:spcBef>
              <a:spcAft>
                <a:spcPts val="0"/>
              </a:spcAft>
            </a:pP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Once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the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process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starts,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the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following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basic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procedure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should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be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followed: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71635" y="1867123"/>
            <a:ext cx="7584548" cy="47548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511"/>
              </a:lnSpc>
              <a:spcBef>
                <a:spcPts val="0"/>
              </a:spcBef>
              <a:spcAft>
                <a:spcPts val="0"/>
              </a:spcAft>
            </a:pP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1)</a:t>
            </a:r>
            <a:r>
              <a:rPr dirty="0" sz="1400" spc="1002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An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adult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checks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in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with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the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Reunification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Staff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and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gives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the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name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of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the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student(s)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to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be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picked</a:t>
            </a:r>
          </a:p>
          <a:p>
            <a:pPr marL="318014" marR="0">
              <a:lnSpc>
                <a:spcPts val="1511"/>
              </a:lnSpc>
              <a:spcBef>
                <a:spcPts val="420"/>
              </a:spcBef>
              <a:spcAft>
                <a:spcPts val="0"/>
              </a:spcAft>
            </a:pP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up.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71635" y="2350495"/>
            <a:ext cx="7618596" cy="147476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573"/>
              </a:lnSpc>
              <a:spcBef>
                <a:spcPts val="0"/>
              </a:spcBef>
              <a:spcAft>
                <a:spcPts val="0"/>
              </a:spcAft>
            </a:pP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2)</a:t>
            </a:r>
            <a:r>
              <a:rPr dirty="0" sz="1400" spc="1002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Staff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member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asks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for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an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400" b="1">
                <a:solidFill>
                  <a:srgbClr val="000000"/>
                </a:solidFill>
                <a:latin typeface="TNJFRP+Lato-Bold"/>
                <a:cs typeface="TNJFRP+Lato-Bold"/>
              </a:rPr>
              <a:t>adult's</a:t>
            </a:r>
            <a:r>
              <a:rPr dirty="0" sz="1400" b="1">
                <a:solidFill>
                  <a:srgbClr val="000000"/>
                </a:solidFill>
                <a:latin typeface="TNJFRP+Lato-Bold"/>
                <a:cs typeface="TNJFRP+Lato-Bold"/>
              </a:rPr>
              <a:t> </a:t>
            </a:r>
            <a:r>
              <a:rPr dirty="0" sz="1400" b="1">
                <a:solidFill>
                  <a:srgbClr val="000000"/>
                </a:solidFill>
                <a:latin typeface="TNJFRP+Lato-Bold"/>
                <a:cs typeface="TNJFRP+Lato-Bold"/>
              </a:rPr>
              <a:t>identification</a:t>
            </a:r>
            <a:r>
              <a:rPr dirty="0" sz="1400" b="1">
                <a:solidFill>
                  <a:srgbClr val="000000"/>
                </a:solidFill>
                <a:latin typeface="TNJFRP+Lato-Bold"/>
                <a:cs typeface="TNJFRP+Lato-Bold"/>
              </a:rPr>
              <a:t> </a:t>
            </a:r>
            <a:r>
              <a:rPr dirty="0" sz="1400" b="1">
                <a:solidFill>
                  <a:srgbClr val="000000"/>
                </a:solidFill>
                <a:latin typeface="TNJFRP+Lato-Bold"/>
                <a:cs typeface="TNJFRP+Lato-Bold"/>
              </a:rPr>
              <a:t>to</a:t>
            </a:r>
            <a:r>
              <a:rPr dirty="0" sz="1400" b="1">
                <a:solidFill>
                  <a:srgbClr val="000000"/>
                </a:solidFill>
                <a:latin typeface="TNJFRP+Lato-Bold"/>
                <a:cs typeface="TNJFRP+Lato-Bold"/>
              </a:rPr>
              <a:t> </a:t>
            </a:r>
            <a:r>
              <a:rPr dirty="0" sz="1400" b="1">
                <a:solidFill>
                  <a:srgbClr val="000000"/>
                </a:solidFill>
                <a:latin typeface="TNJFRP+Lato-Bold"/>
                <a:cs typeface="TNJFRP+Lato-Bold"/>
              </a:rPr>
              <a:t>check</a:t>
            </a:r>
            <a:r>
              <a:rPr dirty="0" sz="1400" b="1">
                <a:solidFill>
                  <a:srgbClr val="000000"/>
                </a:solidFill>
                <a:latin typeface="TNJFRP+Lato-Bold"/>
                <a:cs typeface="TNJFRP+Lato-Bold"/>
              </a:rPr>
              <a:t> </a:t>
            </a:r>
            <a:r>
              <a:rPr dirty="0" sz="1400" b="1">
                <a:solidFill>
                  <a:srgbClr val="000000"/>
                </a:solidFill>
                <a:latin typeface="TNJFRP+Lato-Bold"/>
                <a:cs typeface="TNJFRP+Lato-Bold"/>
              </a:rPr>
              <a:t>against</a:t>
            </a:r>
            <a:r>
              <a:rPr dirty="0" sz="1400" b="1">
                <a:solidFill>
                  <a:srgbClr val="000000"/>
                </a:solidFill>
                <a:latin typeface="TNJFRP+Lato-Bold"/>
                <a:cs typeface="TNJFRP+Lato-Bold"/>
              </a:rPr>
              <a:t> </a:t>
            </a:r>
            <a:r>
              <a:rPr dirty="0" sz="1400" b="1">
                <a:solidFill>
                  <a:srgbClr val="000000"/>
                </a:solidFill>
                <a:latin typeface="TNJFRP+Lato-Bold"/>
                <a:cs typeface="TNJFRP+Lato-Bold"/>
              </a:rPr>
              <a:t>the</a:t>
            </a:r>
            <a:r>
              <a:rPr dirty="0" sz="1400" b="1">
                <a:solidFill>
                  <a:srgbClr val="000000"/>
                </a:solidFill>
                <a:latin typeface="TNJFRP+Lato-Bold"/>
                <a:cs typeface="TNJFRP+Lato-Bold"/>
              </a:rPr>
              <a:t> </a:t>
            </a:r>
            <a:r>
              <a:rPr dirty="0" sz="1400" b="1">
                <a:solidFill>
                  <a:srgbClr val="000000"/>
                </a:solidFill>
                <a:latin typeface="TNJFRP+Lato-Bold"/>
                <a:cs typeface="TNJFRP+Lato-Bold"/>
              </a:rPr>
              <a:t>student(s)</a:t>
            </a:r>
            <a:r>
              <a:rPr dirty="0" sz="1400" b="1">
                <a:solidFill>
                  <a:srgbClr val="000000"/>
                </a:solidFill>
                <a:latin typeface="TNJFRP+Lato-Bold"/>
                <a:cs typeface="TNJFRP+Lato-Bold"/>
              </a:rPr>
              <a:t> </a:t>
            </a:r>
            <a:r>
              <a:rPr dirty="0" sz="1400" b="1">
                <a:solidFill>
                  <a:srgbClr val="000000"/>
                </a:solidFill>
                <a:latin typeface="TNJFRP+Lato-Bold"/>
                <a:cs typeface="TNJFRP+Lato-Bold"/>
              </a:rPr>
              <a:t>Emergency</a:t>
            </a:r>
          </a:p>
          <a:p>
            <a:pPr marL="318014" marR="0">
              <a:lnSpc>
                <a:spcPts val="1573"/>
              </a:lnSpc>
              <a:spcBef>
                <a:spcPts val="314"/>
              </a:spcBef>
              <a:spcAft>
                <a:spcPts val="0"/>
              </a:spcAft>
            </a:pPr>
            <a:r>
              <a:rPr dirty="0" sz="1400" b="1">
                <a:solidFill>
                  <a:srgbClr val="000000"/>
                </a:solidFill>
                <a:latin typeface="TNJFRP+Lato-Bold"/>
                <a:cs typeface="TNJFRP+Lato-Bold"/>
              </a:rPr>
              <a:t>Card</a:t>
            </a:r>
            <a:r>
              <a:rPr dirty="0" sz="1400" b="1">
                <a:solidFill>
                  <a:srgbClr val="000000"/>
                </a:solidFill>
                <a:latin typeface="TNJFRP+Lato-Bold"/>
                <a:cs typeface="TNJFRP+Lato-Bold"/>
              </a:rPr>
              <a:t> </a:t>
            </a:r>
            <a:r>
              <a:rPr dirty="0" sz="1400" b="1">
                <a:solidFill>
                  <a:srgbClr val="000000"/>
                </a:solidFill>
                <a:latin typeface="TNJFRP+Lato-Bold"/>
                <a:cs typeface="TNJFRP+Lato-Bold"/>
              </a:rPr>
              <a:t>of</a:t>
            </a:r>
            <a:r>
              <a:rPr dirty="0" sz="1400" b="1">
                <a:solidFill>
                  <a:srgbClr val="000000"/>
                </a:solidFill>
                <a:latin typeface="TNJFRP+Lato-Bold"/>
                <a:cs typeface="TNJFRP+Lato-Bold"/>
              </a:rPr>
              <a:t> </a:t>
            </a:r>
            <a:r>
              <a:rPr dirty="0" sz="1400" b="1">
                <a:solidFill>
                  <a:srgbClr val="000000"/>
                </a:solidFill>
                <a:latin typeface="TNJFRP+Lato-Bold"/>
                <a:cs typeface="TNJFRP+Lato-Bold"/>
              </a:rPr>
              <a:t>individuals</a:t>
            </a:r>
            <a:r>
              <a:rPr dirty="0" sz="1400" b="1">
                <a:solidFill>
                  <a:srgbClr val="000000"/>
                </a:solidFill>
                <a:latin typeface="TNJFRP+Lato-Bold"/>
                <a:cs typeface="TNJFRP+Lato-Bold"/>
              </a:rPr>
              <a:t> </a:t>
            </a:r>
            <a:r>
              <a:rPr dirty="0" sz="1400" b="1">
                <a:solidFill>
                  <a:srgbClr val="000000"/>
                </a:solidFill>
                <a:latin typeface="TNJFRP+Lato-Bold"/>
                <a:cs typeface="TNJFRP+Lato-Bold"/>
              </a:rPr>
              <a:t>authorized</a:t>
            </a:r>
            <a:r>
              <a:rPr dirty="0" sz="1400" b="1">
                <a:solidFill>
                  <a:srgbClr val="000000"/>
                </a:solidFill>
                <a:latin typeface="TNJFRP+Lato-Bold"/>
                <a:cs typeface="TNJFRP+Lato-Bold"/>
              </a:rPr>
              <a:t> </a:t>
            </a:r>
            <a:r>
              <a:rPr dirty="0" sz="1400" b="1">
                <a:solidFill>
                  <a:srgbClr val="000000"/>
                </a:solidFill>
                <a:latin typeface="TNJFRP+Lato-Bold"/>
                <a:cs typeface="TNJFRP+Lato-Bold"/>
              </a:rPr>
              <a:t>to</a:t>
            </a:r>
            <a:r>
              <a:rPr dirty="0" sz="1400" b="1">
                <a:solidFill>
                  <a:srgbClr val="000000"/>
                </a:solidFill>
                <a:latin typeface="TNJFRP+Lato-Bold"/>
                <a:cs typeface="TNJFRP+Lato-Bold"/>
              </a:rPr>
              <a:t> </a:t>
            </a:r>
            <a:r>
              <a:rPr dirty="0" sz="1400" b="1">
                <a:solidFill>
                  <a:srgbClr val="000000"/>
                </a:solidFill>
                <a:latin typeface="TNJFRP+Lato-Bold"/>
                <a:cs typeface="TNJFRP+Lato-Bold"/>
              </a:rPr>
              <a:t>pick</a:t>
            </a:r>
            <a:r>
              <a:rPr dirty="0" sz="1400" b="1">
                <a:solidFill>
                  <a:srgbClr val="000000"/>
                </a:solidFill>
                <a:latin typeface="TNJFRP+Lato-Bold"/>
                <a:cs typeface="TNJFRP+Lato-Bold"/>
              </a:rPr>
              <a:t> </a:t>
            </a:r>
            <a:r>
              <a:rPr dirty="0" sz="1400" b="1">
                <a:solidFill>
                  <a:srgbClr val="000000"/>
                </a:solidFill>
                <a:latin typeface="TNJFRP+Lato-Bold"/>
                <a:cs typeface="TNJFRP+Lato-Bold"/>
              </a:rPr>
              <a:t>up.</a:t>
            </a:r>
            <a:r>
              <a:rPr dirty="0" sz="1400" b="1">
                <a:solidFill>
                  <a:srgbClr val="000000"/>
                </a:solidFill>
                <a:latin typeface="TNJFRP+Lato-Bold"/>
                <a:cs typeface="TNJFRP+Lato-Bold"/>
              </a:rPr>
              <a:t> </a:t>
            </a:r>
            <a:r>
              <a:rPr dirty="0" sz="1400" b="1">
                <a:solidFill>
                  <a:srgbClr val="000000"/>
                </a:solidFill>
                <a:latin typeface="TNJFRP+Lato-Bold"/>
                <a:cs typeface="TNJFRP+Lato-Bold"/>
              </a:rPr>
              <a:t>(DO</a:t>
            </a:r>
            <a:r>
              <a:rPr dirty="0" sz="1400" b="1">
                <a:solidFill>
                  <a:srgbClr val="000000"/>
                </a:solidFill>
                <a:latin typeface="TNJFRP+Lato-Bold"/>
                <a:cs typeface="TNJFRP+Lato-Bold"/>
              </a:rPr>
              <a:t> </a:t>
            </a:r>
            <a:r>
              <a:rPr dirty="0" sz="1400" b="1">
                <a:solidFill>
                  <a:srgbClr val="000000"/>
                </a:solidFill>
                <a:latin typeface="TNJFRP+Lato-Bold"/>
                <a:cs typeface="TNJFRP+Lato-Bold"/>
              </a:rPr>
              <a:t>THIS</a:t>
            </a:r>
            <a:r>
              <a:rPr dirty="0" sz="1400" b="1">
                <a:solidFill>
                  <a:srgbClr val="000000"/>
                </a:solidFill>
                <a:latin typeface="TNJFRP+Lato-Bold"/>
                <a:cs typeface="TNJFRP+Lato-Bold"/>
              </a:rPr>
              <a:t> </a:t>
            </a:r>
            <a:r>
              <a:rPr dirty="0" sz="1400" b="1">
                <a:solidFill>
                  <a:srgbClr val="000000"/>
                </a:solidFill>
                <a:latin typeface="TNJFRP+Lato-Bold"/>
                <a:cs typeface="TNJFRP+Lato-Bold"/>
              </a:rPr>
              <a:t>EVEN</a:t>
            </a:r>
            <a:r>
              <a:rPr dirty="0" sz="1400" b="1">
                <a:solidFill>
                  <a:srgbClr val="000000"/>
                </a:solidFill>
                <a:latin typeface="TNJFRP+Lato-Bold"/>
                <a:cs typeface="TNJFRP+Lato-Bold"/>
              </a:rPr>
              <a:t> </a:t>
            </a:r>
            <a:r>
              <a:rPr dirty="0" sz="1400" b="1">
                <a:solidFill>
                  <a:srgbClr val="000000"/>
                </a:solidFill>
                <a:latin typeface="TNJFRP+Lato-Bold"/>
                <a:cs typeface="TNJFRP+Lato-Bold"/>
              </a:rPr>
              <a:t>IF</a:t>
            </a:r>
            <a:r>
              <a:rPr dirty="0" sz="1400" b="1">
                <a:solidFill>
                  <a:srgbClr val="000000"/>
                </a:solidFill>
                <a:latin typeface="TNJFRP+Lato-Bold"/>
                <a:cs typeface="TNJFRP+Lato-Bold"/>
              </a:rPr>
              <a:t> </a:t>
            </a:r>
            <a:r>
              <a:rPr dirty="0" sz="1400" b="1">
                <a:solidFill>
                  <a:srgbClr val="000000"/>
                </a:solidFill>
                <a:latin typeface="TNJFRP+Lato-Bold"/>
                <a:cs typeface="TNJFRP+Lato-Bold"/>
              </a:rPr>
              <a:t>YOU</a:t>
            </a:r>
            <a:r>
              <a:rPr dirty="0" sz="1400" b="1">
                <a:solidFill>
                  <a:srgbClr val="000000"/>
                </a:solidFill>
                <a:latin typeface="TNJFRP+Lato-Bold"/>
                <a:cs typeface="TNJFRP+Lato-Bold"/>
              </a:rPr>
              <a:t> </a:t>
            </a:r>
            <a:r>
              <a:rPr dirty="0" sz="1400" b="1">
                <a:solidFill>
                  <a:srgbClr val="000000"/>
                </a:solidFill>
                <a:latin typeface="TNJFRP+Lato-Bold"/>
                <a:cs typeface="TNJFRP+Lato-Bold"/>
              </a:rPr>
              <a:t>KNOW</a:t>
            </a:r>
            <a:r>
              <a:rPr dirty="0" sz="1400" b="1">
                <a:solidFill>
                  <a:srgbClr val="000000"/>
                </a:solidFill>
                <a:latin typeface="TNJFRP+Lato-Bold"/>
                <a:cs typeface="TNJFRP+Lato-Bold"/>
              </a:rPr>
              <a:t> </a:t>
            </a:r>
            <a:r>
              <a:rPr dirty="0" sz="1400" b="1">
                <a:solidFill>
                  <a:srgbClr val="000000"/>
                </a:solidFill>
                <a:latin typeface="TNJFRP+Lato-Bold"/>
                <a:cs typeface="TNJFRP+Lato-Bold"/>
              </a:rPr>
              <a:t>THEM)</a:t>
            </a:r>
          </a:p>
          <a:p>
            <a:pPr marL="0" marR="0">
              <a:lnSpc>
                <a:spcPts val="1511"/>
              </a:lnSpc>
              <a:spcBef>
                <a:spcPts val="477"/>
              </a:spcBef>
              <a:spcAft>
                <a:spcPts val="0"/>
              </a:spcAft>
            </a:pP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3)</a:t>
            </a:r>
            <a:r>
              <a:rPr dirty="0" sz="1400" spc="1002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The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staff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member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instructs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the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parent/guardian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to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standby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while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waiting.</a:t>
            </a:r>
          </a:p>
          <a:p>
            <a:pPr marL="0" marR="0">
              <a:lnSpc>
                <a:spcPts val="1511"/>
              </a:lnSpc>
              <a:spcBef>
                <a:spcPts val="420"/>
              </a:spcBef>
              <a:spcAft>
                <a:spcPts val="0"/>
              </a:spcAft>
            </a:pP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4)</a:t>
            </a:r>
            <a:r>
              <a:rPr dirty="0" sz="1400" spc="1002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When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student(s)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arrive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at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the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reunification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point,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staff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connect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student(s)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with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parent/guardian.</a:t>
            </a:r>
          </a:p>
          <a:p>
            <a:pPr marL="457200" marR="0">
              <a:lnSpc>
                <a:spcPts val="1538"/>
              </a:lnSpc>
              <a:spcBef>
                <a:spcPts val="492"/>
              </a:spcBef>
              <a:spcAft>
                <a:spcPts val="0"/>
              </a:spcAft>
            </a:pPr>
            <a:r>
              <a:rPr dirty="0" sz="1400">
                <a:solidFill>
                  <a:srgbClr val="000000"/>
                </a:solidFill>
                <a:latin typeface="DSFUUV+Lato-HairlineItalic"/>
                <a:cs typeface="DSFUUV+Lato-HairlineItalic"/>
              </a:rPr>
              <a:t>a)</a:t>
            </a:r>
            <a:r>
              <a:rPr dirty="0" sz="1400" spc="1092">
                <a:solidFill>
                  <a:srgbClr val="000000"/>
                </a:solidFill>
                <a:latin typeface="DSFUUV+Lato-HairlineItalic"/>
                <a:cs typeface="DSFUUV+Lato-HairlineItalic"/>
              </a:rPr>
              <a:t> </a:t>
            </a:r>
            <a:r>
              <a:rPr dirty="0" sz="1400">
                <a:solidFill>
                  <a:srgbClr val="000000"/>
                </a:solidFill>
                <a:latin typeface="DSFUUV+Lato-HairlineItalic"/>
                <a:cs typeface="DSFUUV+Lato-HairlineItalic"/>
              </a:rPr>
              <a:t>Note:</a:t>
            </a:r>
            <a:r>
              <a:rPr dirty="0" sz="1400" spc="191">
                <a:solidFill>
                  <a:srgbClr val="000000"/>
                </a:solidFill>
                <a:latin typeface="DSFUUV+Lato-HairlineItalic"/>
                <a:cs typeface="DSFUUV+Lato-HairlineItalic"/>
              </a:rPr>
              <a:t> </a:t>
            </a:r>
            <a:r>
              <a:rPr dirty="0" sz="1400">
                <a:solidFill>
                  <a:srgbClr val="000000"/>
                </a:solidFill>
                <a:latin typeface="DSFUUV+Lato-HairlineItalic"/>
                <a:cs typeface="DSFUUV+Lato-HairlineItalic"/>
              </a:rPr>
              <a:t>If</a:t>
            </a:r>
            <a:r>
              <a:rPr dirty="0" sz="1400" spc="-77">
                <a:solidFill>
                  <a:srgbClr val="000000"/>
                </a:solidFill>
                <a:latin typeface="DSFUUV+Lato-HairlineItalic"/>
                <a:cs typeface="DSFUUV+Lato-HairlineItalic"/>
              </a:rPr>
              <a:t> </a:t>
            </a:r>
            <a:r>
              <a:rPr dirty="0" sz="1400">
                <a:solidFill>
                  <a:srgbClr val="000000"/>
                </a:solidFill>
                <a:latin typeface="DSFUUV+Lato-HairlineItalic"/>
                <a:cs typeface="DSFUUV+Lato-HairlineItalic"/>
              </a:rPr>
              <a:t>a</a:t>
            </a:r>
            <a:r>
              <a:rPr dirty="0" sz="1400" spc="-74">
                <a:solidFill>
                  <a:srgbClr val="000000"/>
                </a:solidFill>
                <a:latin typeface="DSFUUV+Lato-HairlineItalic"/>
                <a:cs typeface="DSFUUV+Lato-HairlineItalic"/>
              </a:rPr>
              <a:t> </a:t>
            </a:r>
            <a:r>
              <a:rPr dirty="0" sz="1400">
                <a:solidFill>
                  <a:srgbClr val="000000"/>
                </a:solidFill>
                <a:latin typeface="DSFUUV+Lato-HairlineItalic"/>
                <a:cs typeface="DSFUUV+Lato-HairlineItalic"/>
              </a:rPr>
              <a:t>parent</a:t>
            </a:r>
            <a:r>
              <a:rPr dirty="0" sz="1400" spc="-78">
                <a:solidFill>
                  <a:srgbClr val="000000"/>
                </a:solidFill>
                <a:latin typeface="DSFUUV+Lato-HairlineItalic"/>
                <a:cs typeface="DSFUUV+Lato-HairlineItalic"/>
              </a:rPr>
              <a:t> </a:t>
            </a:r>
            <a:r>
              <a:rPr dirty="0" sz="1400">
                <a:solidFill>
                  <a:srgbClr val="000000"/>
                </a:solidFill>
                <a:latin typeface="DSFUUV+Lato-HairlineItalic"/>
                <a:cs typeface="DSFUUV+Lato-HairlineItalic"/>
              </a:rPr>
              <a:t>refuses</a:t>
            </a:r>
            <a:r>
              <a:rPr dirty="0" sz="1400" spc="-78">
                <a:solidFill>
                  <a:srgbClr val="000000"/>
                </a:solidFill>
                <a:latin typeface="DSFUUV+Lato-HairlineItalic"/>
                <a:cs typeface="DSFUUV+Lato-HairlineItalic"/>
              </a:rPr>
              <a:t> </a:t>
            </a:r>
            <a:r>
              <a:rPr dirty="0" sz="1400">
                <a:solidFill>
                  <a:srgbClr val="000000"/>
                </a:solidFill>
                <a:latin typeface="DSFUUV+Lato-HairlineItalic"/>
                <a:cs typeface="DSFUUV+Lato-HairlineItalic"/>
              </a:rPr>
              <a:t>to</a:t>
            </a:r>
            <a:r>
              <a:rPr dirty="0" sz="1400" spc="-76">
                <a:solidFill>
                  <a:srgbClr val="000000"/>
                </a:solidFill>
                <a:latin typeface="DSFUUV+Lato-HairlineItalic"/>
                <a:cs typeface="DSFUUV+Lato-HairlineItalic"/>
              </a:rPr>
              <a:t> </a:t>
            </a:r>
            <a:r>
              <a:rPr dirty="0" sz="1400">
                <a:solidFill>
                  <a:srgbClr val="000000"/>
                </a:solidFill>
                <a:latin typeface="DSFUUV+Lato-HairlineItalic"/>
                <a:cs typeface="DSFUUV+Lato-HairlineItalic"/>
              </a:rPr>
              <a:t>wait</a:t>
            </a:r>
            <a:r>
              <a:rPr dirty="0" sz="1400" spc="-79">
                <a:solidFill>
                  <a:srgbClr val="000000"/>
                </a:solidFill>
                <a:latin typeface="DSFUUV+Lato-HairlineItalic"/>
                <a:cs typeface="DSFUUV+Lato-HairlineItalic"/>
              </a:rPr>
              <a:t> </a:t>
            </a:r>
            <a:r>
              <a:rPr dirty="0" sz="1400">
                <a:solidFill>
                  <a:srgbClr val="000000"/>
                </a:solidFill>
                <a:latin typeface="DSFUUV+Lato-HairlineItalic"/>
                <a:cs typeface="DSFUUV+Lato-HairlineItalic"/>
              </a:rPr>
              <a:t>in</a:t>
            </a:r>
            <a:r>
              <a:rPr dirty="0" sz="1400" spc="-75">
                <a:solidFill>
                  <a:srgbClr val="000000"/>
                </a:solidFill>
                <a:latin typeface="DSFUUV+Lato-HairlineItalic"/>
                <a:cs typeface="DSFUUV+Lato-HairlineItalic"/>
              </a:rPr>
              <a:t> </a:t>
            </a:r>
            <a:r>
              <a:rPr dirty="0" sz="1400">
                <a:solidFill>
                  <a:srgbClr val="000000"/>
                </a:solidFill>
                <a:latin typeface="DSFUUV+Lato-HairlineItalic"/>
                <a:cs typeface="DSFUUV+Lato-HairlineItalic"/>
              </a:rPr>
              <a:t>line,</a:t>
            </a:r>
            <a:r>
              <a:rPr dirty="0" sz="1400" spc="-79">
                <a:solidFill>
                  <a:srgbClr val="000000"/>
                </a:solidFill>
                <a:latin typeface="DSFUUV+Lato-HairlineItalic"/>
                <a:cs typeface="DSFUUV+Lato-HairlineItalic"/>
              </a:rPr>
              <a:t> </a:t>
            </a:r>
            <a:r>
              <a:rPr dirty="0" sz="1400">
                <a:solidFill>
                  <a:srgbClr val="000000"/>
                </a:solidFill>
                <a:latin typeface="DSFUUV+Lato-HairlineItalic"/>
                <a:cs typeface="DSFUUV+Lato-HairlineItalic"/>
              </a:rPr>
              <a:t>don’t</a:t>
            </a:r>
            <a:r>
              <a:rPr dirty="0" sz="1400" spc="-78">
                <a:solidFill>
                  <a:srgbClr val="000000"/>
                </a:solidFill>
                <a:latin typeface="DSFUUV+Lato-HairlineItalic"/>
                <a:cs typeface="DSFUUV+Lato-HairlineItalic"/>
              </a:rPr>
              <a:t> </a:t>
            </a:r>
            <a:r>
              <a:rPr dirty="0" sz="1400">
                <a:solidFill>
                  <a:srgbClr val="000000"/>
                </a:solidFill>
                <a:latin typeface="DSFUUV+Lato-HairlineItalic"/>
                <a:cs typeface="DSFUUV+Lato-HairlineItalic"/>
              </a:rPr>
              <a:t>argue.</a:t>
            </a:r>
            <a:r>
              <a:rPr dirty="0" sz="1400" spc="191">
                <a:solidFill>
                  <a:srgbClr val="000000"/>
                </a:solidFill>
                <a:latin typeface="DSFUUV+Lato-HairlineItalic"/>
                <a:cs typeface="DSFUUV+Lato-HairlineItalic"/>
              </a:rPr>
              <a:t> </a:t>
            </a:r>
            <a:r>
              <a:rPr dirty="0" sz="1400">
                <a:solidFill>
                  <a:srgbClr val="000000"/>
                </a:solidFill>
                <a:latin typeface="DSFUUV+Lato-HairlineItalic"/>
                <a:cs typeface="DSFUUV+Lato-HairlineItalic"/>
              </a:rPr>
              <a:t>Note</a:t>
            </a:r>
            <a:r>
              <a:rPr dirty="0" sz="1400" spc="-78">
                <a:solidFill>
                  <a:srgbClr val="000000"/>
                </a:solidFill>
                <a:latin typeface="DSFUUV+Lato-HairlineItalic"/>
                <a:cs typeface="DSFUUV+Lato-HairlineItalic"/>
              </a:rPr>
              <a:t> </a:t>
            </a:r>
            <a:r>
              <a:rPr dirty="0" sz="1400">
                <a:solidFill>
                  <a:srgbClr val="000000"/>
                </a:solidFill>
                <a:latin typeface="DSFUUV+Lato-HairlineItalic"/>
                <a:cs typeface="DSFUUV+Lato-HairlineItalic"/>
              </a:rPr>
              <a:t>the</a:t>
            </a:r>
            <a:r>
              <a:rPr dirty="0" sz="1400" spc="-77">
                <a:solidFill>
                  <a:srgbClr val="000000"/>
                </a:solidFill>
                <a:latin typeface="DSFUUV+Lato-HairlineItalic"/>
                <a:cs typeface="DSFUUV+Lato-HairlineItalic"/>
              </a:rPr>
              <a:t> </a:t>
            </a:r>
            <a:r>
              <a:rPr dirty="0" sz="1400">
                <a:solidFill>
                  <a:srgbClr val="000000"/>
                </a:solidFill>
                <a:latin typeface="DSFUUV+Lato-HairlineItalic"/>
                <a:cs typeface="DSFUUV+Lato-HairlineItalic"/>
              </a:rPr>
              <a:t>time</a:t>
            </a:r>
            <a:r>
              <a:rPr dirty="0" sz="1400" spc="-77">
                <a:solidFill>
                  <a:srgbClr val="000000"/>
                </a:solidFill>
                <a:latin typeface="DSFUUV+Lato-HairlineItalic"/>
                <a:cs typeface="DSFUUV+Lato-HairlineItalic"/>
              </a:rPr>
              <a:t> </a:t>
            </a:r>
            <a:r>
              <a:rPr dirty="0" sz="1400">
                <a:solidFill>
                  <a:srgbClr val="000000"/>
                </a:solidFill>
                <a:latin typeface="DSFUUV+Lato-HairlineItalic"/>
                <a:cs typeface="DSFUUV+Lato-HairlineItalic"/>
              </a:rPr>
              <a:t>with</a:t>
            </a:r>
            <a:r>
              <a:rPr dirty="0" sz="1400" spc="-77">
                <a:solidFill>
                  <a:srgbClr val="000000"/>
                </a:solidFill>
                <a:latin typeface="DSFUUV+Lato-HairlineItalic"/>
                <a:cs typeface="DSFUUV+Lato-HairlineItalic"/>
              </a:rPr>
              <a:t> </a:t>
            </a:r>
            <a:r>
              <a:rPr dirty="0" sz="1400">
                <a:solidFill>
                  <a:srgbClr val="000000"/>
                </a:solidFill>
                <a:latin typeface="DSFUUV+Lato-HairlineItalic"/>
                <a:cs typeface="DSFUUV+Lato-HairlineItalic"/>
              </a:rPr>
              <a:t>appropriate</a:t>
            </a:r>
            <a:r>
              <a:rPr dirty="0" sz="1400" spc="-77">
                <a:solidFill>
                  <a:srgbClr val="000000"/>
                </a:solidFill>
                <a:latin typeface="DSFUUV+Lato-HairlineItalic"/>
                <a:cs typeface="DSFUUV+Lato-HairlineItalic"/>
              </a:rPr>
              <a:t> </a:t>
            </a:r>
            <a:r>
              <a:rPr dirty="0" sz="1400">
                <a:solidFill>
                  <a:srgbClr val="000000"/>
                </a:solidFill>
                <a:latin typeface="DSFUUV+Lato-HairlineItalic"/>
                <a:cs typeface="DSFUUV+Lato-HairlineItalic"/>
              </a:rPr>
              <a:t>comments</a:t>
            </a:r>
            <a:r>
              <a:rPr dirty="0" sz="1400" spc="-79">
                <a:solidFill>
                  <a:srgbClr val="000000"/>
                </a:solidFill>
                <a:latin typeface="DSFUUV+Lato-HairlineItalic"/>
                <a:cs typeface="DSFUUV+Lato-HairlineItalic"/>
              </a:rPr>
              <a:t> </a:t>
            </a:r>
            <a:r>
              <a:rPr dirty="0" sz="1400">
                <a:solidFill>
                  <a:srgbClr val="000000"/>
                </a:solidFill>
                <a:latin typeface="DSFUUV+Lato-HairlineItalic"/>
                <a:cs typeface="DSFUUV+Lato-HairlineItalic"/>
              </a:rPr>
              <a:t>on</a:t>
            </a:r>
          </a:p>
          <a:p>
            <a:pPr marL="775214" marR="0">
              <a:lnSpc>
                <a:spcPts val="1538"/>
              </a:lnSpc>
              <a:spcBef>
                <a:spcPts val="404"/>
              </a:spcBef>
              <a:spcAft>
                <a:spcPts val="0"/>
              </a:spcAft>
            </a:pPr>
            <a:r>
              <a:rPr dirty="0" sz="1400">
                <a:solidFill>
                  <a:srgbClr val="000000"/>
                </a:solidFill>
                <a:latin typeface="DSFUUV+Lato-HairlineItalic"/>
                <a:cs typeface="DSFUUV+Lato-HairlineItalic"/>
              </a:rPr>
              <a:t>the</a:t>
            </a:r>
            <a:r>
              <a:rPr dirty="0" sz="1400" spc="-77">
                <a:solidFill>
                  <a:srgbClr val="000000"/>
                </a:solidFill>
                <a:latin typeface="DSFUUV+Lato-HairlineItalic"/>
                <a:cs typeface="DSFUUV+Lato-HairlineItalic"/>
              </a:rPr>
              <a:t> </a:t>
            </a:r>
            <a:r>
              <a:rPr dirty="0" sz="1400">
                <a:solidFill>
                  <a:srgbClr val="000000"/>
                </a:solidFill>
                <a:latin typeface="DSFUUV+Lato-HairlineItalic"/>
                <a:cs typeface="DSFUUV+Lato-HairlineItalic"/>
              </a:rPr>
              <a:t>student</a:t>
            </a:r>
            <a:r>
              <a:rPr dirty="0" sz="1400" spc="-78">
                <a:solidFill>
                  <a:srgbClr val="000000"/>
                </a:solidFill>
                <a:latin typeface="DSFUUV+Lato-HairlineItalic"/>
                <a:cs typeface="DSFUUV+Lato-HairlineItalic"/>
              </a:rPr>
              <a:t> </a:t>
            </a:r>
            <a:r>
              <a:rPr dirty="0" sz="1400">
                <a:solidFill>
                  <a:srgbClr val="000000"/>
                </a:solidFill>
                <a:latin typeface="DSFUUV+Lato-HairlineItalic"/>
                <a:cs typeface="DSFUUV+Lato-HairlineItalic"/>
              </a:rPr>
              <a:t>release</a:t>
            </a:r>
            <a:r>
              <a:rPr dirty="0" sz="1400" spc="-77">
                <a:solidFill>
                  <a:srgbClr val="000000"/>
                </a:solidFill>
                <a:latin typeface="DSFUUV+Lato-HairlineItalic"/>
                <a:cs typeface="DSFUUV+Lato-HairlineItalic"/>
              </a:rPr>
              <a:t> </a:t>
            </a:r>
            <a:r>
              <a:rPr dirty="0" sz="1400">
                <a:solidFill>
                  <a:srgbClr val="000000"/>
                </a:solidFill>
                <a:latin typeface="DSFUUV+Lato-HairlineItalic"/>
                <a:cs typeface="DSFUUV+Lato-HairlineItalic"/>
              </a:rPr>
              <a:t>form</a:t>
            </a:r>
            <a:r>
              <a:rPr dirty="0" sz="1400" spc="-74">
                <a:solidFill>
                  <a:srgbClr val="000000"/>
                </a:solidFill>
                <a:latin typeface="DSFUUV+Lato-HairlineItalic"/>
                <a:cs typeface="DSFUUV+Lato-HairlineItalic"/>
              </a:rPr>
              <a:t> </a:t>
            </a:r>
            <a:r>
              <a:rPr dirty="0" sz="1400">
                <a:solidFill>
                  <a:srgbClr val="000000"/>
                </a:solidFill>
                <a:latin typeface="DSFUUV+Lato-HairlineItalic"/>
                <a:cs typeface="DSFUUV+Lato-HairlineItalic"/>
              </a:rPr>
              <a:t>to</a:t>
            </a:r>
            <a:r>
              <a:rPr dirty="0" sz="1400" spc="-76">
                <a:solidFill>
                  <a:srgbClr val="000000"/>
                </a:solidFill>
                <a:latin typeface="DSFUUV+Lato-HairlineItalic"/>
                <a:cs typeface="DSFUUV+Lato-HairlineItalic"/>
              </a:rPr>
              <a:t> </a:t>
            </a:r>
            <a:r>
              <a:rPr dirty="0" sz="1400">
                <a:solidFill>
                  <a:srgbClr val="000000"/>
                </a:solidFill>
                <a:latin typeface="DSFUUV+Lato-HairlineItalic"/>
                <a:cs typeface="DSFUUV+Lato-HairlineItalic"/>
              </a:rPr>
              <a:t>have</a:t>
            </a:r>
            <a:r>
              <a:rPr dirty="0" sz="1400" spc="-78">
                <a:solidFill>
                  <a:srgbClr val="000000"/>
                </a:solidFill>
                <a:latin typeface="DSFUUV+Lato-HairlineItalic"/>
                <a:cs typeface="DSFUUV+Lato-HairlineItalic"/>
              </a:rPr>
              <a:t> </a:t>
            </a:r>
            <a:r>
              <a:rPr dirty="0" sz="1400">
                <a:solidFill>
                  <a:srgbClr val="000000"/>
                </a:solidFill>
                <a:latin typeface="DSFUUV+Lato-HairlineItalic"/>
                <a:cs typeface="DSFUUV+Lato-HairlineItalic"/>
              </a:rPr>
              <a:t>as</a:t>
            </a:r>
            <a:r>
              <a:rPr dirty="0" sz="1400" spc="-78">
                <a:solidFill>
                  <a:srgbClr val="000000"/>
                </a:solidFill>
                <a:latin typeface="DSFUUV+Lato-HairlineItalic"/>
                <a:cs typeface="DSFUUV+Lato-HairlineItalic"/>
              </a:rPr>
              <a:t> </a:t>
            </a:r>
            <a:r>
              <a:rPr dirty="0" sz="1400">
                <a:solidFill>
                  <a:srgbClr val="000000"/>
                </a:solidFill>
                <a:latin typeface="DSFUUV+Lato-HairlineItalic"/>
                <a:cs typeface="DSFUUV+Lato-HairlineItalic"/>
              </a:rPr>
              <a:t>much</a:t>
            </a:r>
            <a:r>
              <a:rPr dirty="0" sz="1400" spc="-78">
                <a:solidFill>
                  <a:srgbClr val="000000"/>
                </a:solidFill>
                <a:latin typeface="DSFUUV+Lato-HairlineItalic"/>
                <a:cs typeface="DSFUUV+Lato-HairlineItalic"/>
              </a:rPr>
              <a:t> </a:t>
            </a:r>
            <a:r>
              <a:rPr dirty="0" sz="1400">
                <a:solidFill>
                  <a:srgbClr val="000000"/>
                </a:solidFill>
                <a:latin typeface="DSFUUV+Lato-HairlineItalic"/>
                <a:cs typeface="DSFUUV+Lato-HairlineItalic"/>
              </a:rPr>
              <a:t>information</a:t>
            </a:r>
            <a:r>
              <a:rPr dirty="0" sz="1400" spc="-77">
                <a:solidFill>
                  <a:srgbClr val="000000"/>
                </a:solidFill>
                <a:latin typeface="DSFUUV+Lato-HairlineItalic"/>
                <a:cs typeface="DSFUUV+Lato-HairlineItalic"/>
              </a:rPr>
              <a:t> </a:t>
            </a:r>
            <a:r>
              <a:rPr dirty="0" sz="1400">
                <a:solidFill>
                  <a:srgbClr val="000000"/>
                </a:solidFill>
                <a:latin typeface="DSFUUV+Lato-HairlineItalic"/>
                <a:cs typeface="DSFUUV+Lato-HairlineItalic"/>
              </a:rPr>
              <a:t>taken</a:t>
            </a:r>
            <a:r>
              <a:rPr dirty="0" sz="1400" spc="-77">
                <a:solidFill>
                  <a:srgbClr val="000000"/>
                </a:solidFill>
                <a:latin typeface="DSFUUV+Lato-HairlineItalic"/>
                <a:cs typeface="DSFUUV+Lato-HairlineItalic"/>
              </a:rPr>
              <a:t> </a:t>
            </a:r>
            <a:r>
              <a:rPr dirty="0" sz="1400">
                <a:solidFill>
                  <a:srgbClr val="000000"/>
                </a:solidFill>
                <a:latin typeface="DSFUUV+Lato-HairlineItalic"/>
                <a:cs typeface="DSFUUV+Lato-HairlineItalic"/>
              </a:rPr>
              <a:t>down</a:t>
            </a:r>
            <a:r>
              <a:rPr dirty="0" sz="1400" spc="-78">
                <a:solidFill>
                  <a:srgbClr val="000000"/>
                </a:solidFill>
                <a:latin typeface="DSFUUV+Lato-HairlineItalic"/>
                <a:cs typeface="DSFUUV+Lato-HairlineItalic"/>
              </a:rPr>
              <a:t> </a:t>
            </a:r>
            <a:r>
              <a:rPr dirty="0" sz="1400">
                <a:solidFill>
                  <a:srgbClr val="000000"/>
                </a:solidFill>
                <a:latin typeface="DSFUUV+Lato-HairlineItalic"/>
                <a:cs typeface="DSFUUV+Lato-HairlineItalic"/>
              </a:rPr>
              <a:t>as</a:t>
            </a:r>
            <a:r>
              <a:rPr dirty="0" sz="1400" spc="-78">
                <a:solidFill>
                  <a:srgbClr val="000000"/>
                </a:solidFill>
                <a:latin typeface="DSFUUV+Lato-HairlineItalic"/>
                <a:cs typeface="DSFUUV+Lato-HairlineItalic"/>
              </a:rPr>
              <a:t> </a:t>
            </a:r>
            <a:r>
              <a:rPr dirty="0" sz="1400">
                <a:solidFill>
                  <a:srgbClr val="000000"/>
                </a:solidFill>
                <a:latin typeface="DSFUUV+Lato-HairlineItalic"/>
                <a:cs typeface="DSFUUV+Lato-HairlineItalic"/>
              </a:rPr>
              <a:t>possible.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312524" y="488825"/>
            <a:ext cx="4053205" cy="4826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3500"/>
              </a:lnSpc>
              <a:spcBef>
                <a:spcPts val="0"/>
              </a:spcBef>
              <a:spcAft>
                <a:spcPts val="0"/>
              </a:spcAft>
            </a:pPr>
            <a:r>
              <a:rPr dirty="0" sz="2500" b="1">
                <a:solidFill>
                  <a:srgbClr val="cc0000"/>
                </a:solidFill>
                <a:latin typeface="SSIHNQ+Poppins-Bold"/>
                <a:cs typeface="SSIHNQ+Poppins-Bold"/>
              </a:rPr>
              <a:t>Basic</a:t>
            </a:r>
            <a:r>
              <a:rPr dirty="0" sz="2500" b="1">
                <a:solidFill>
                  <a:srgbClr val="cc0000"/>
                </a:solidFill>
                <a:latin typeface="SSIHNQ+Poppins-Bold"/>
                <a:cs typeface="SSIHNQ+Poppins-Bold"/>
              </a:rPr>
              <a:t> </a:t>
            </a:r>
            <a:r>
              <a:rPr dirty="0" sz="2500" b="1">
                <a:solidFill>
                  <a:srgbClr val="cc0000"/>
                </a:solidFill>
                <a:latin typeface="SSIHNQ+Poppins-Bold"/>
                <a:cs typeface="SSIHNQ+Poppins-Bold"/>
              </a:rPr>
              <a:t>Procedure,</a:t>
            </a:r>
            <a:r>
              <a:rPr dirty="0" sz="2500" b="1">
                <a:solidFill>
                  <a:srgbClr val="cc0000"/>
                </a:solidFill>
                <a:latin typeface="SSIHNQ+Poppins-Bold"/>
                <a:cs typeface="SSIHNQ+Poppins-Bold"/>
              </a:rPr>
              <a:t> </a:t>
            </a:r>
            <a:r>
              <a:rPr dirty="0" sz="2500" b="1">
                <a:solidFill>
                  <a:srgbClr val="cc0000"/>
                </a:solidFill>
                <a:latin typeface="SSIHNQ+Poppins-Bold"/>
                <a:cs typeface="SSIHNQ+Poppins-Bold"/>
              </a:rPr>
              <a:t>Cont’d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732450" y="1376395"/>
            <a:ext cx="3996524" cy="23012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511"/>
              </a:lnSpc>
              <a:spcBef>
                <a:spcPts val="0"/>
              </a:spcBef>
              <a:spcAft>
                <a:spcPts val="0"/>
              </a:spcAft>
            </a:pP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If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a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student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is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not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in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the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assembly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area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or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is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missing: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71635" y="1867123"/>
            <a:ext cx="7449330" cy="47548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511"/>
              </a:lnSpc>
              <a:spcBef>
                <a:spcPts val="0"/>
              </a:spcBef>
              <a:spcAft>
                <a:spcPts val="0"/>
              </a:spcAft>
            </a:pP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1)</a:t>
            </a:r>
            <a:r>
              <a:rPr dirty="0" sz="1400" spc="1002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Communicate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with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the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First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Aid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Team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to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determine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if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the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student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is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in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the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Medical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Treatment</a:t>
            </a:r>
          </a:p>
          <a:p>
            <a:pPr marL="318014" marR="0">
              <a:lnSpc>
                <a:spcPts val="1511"/>
              </a:lnSpc>
              <a:spcBef>
                <a:spcPts val="420"/>
              </a:spcBef>
              <a:spcAft>
                <a:spcPts val="0"/>
              </a:spcAft>
            </a:pP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area.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71635" y="2357851"/>
            <a:ext cx="7694072" cy="475487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511"/>
              </a:lnSpc>
              <a:spcBef>
                <a:spcPts val="0"/>
              </a:spcBef>
              <a:spcAft>
                <a:spcPts val="0"/>
              </a:spcAft>
            </a:pP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2)</a:t>
            </a:r>
            <a:r>
              <a:rPr dirty="0" sz="1400" spc="1002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Determine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if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a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student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is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able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to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be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moved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for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reunification,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if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not: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the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parent/guardian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should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be</a:t>
            </a:r>
          </a:p>
          <a:p>
            <a:pPr marL="318014" marR="0">
              <a:lnSpc>
                <a:spcPts val="1511"/>
              </a:lnSpc>
              <a:spcBef>
                <a:spcPts val="419"/>
              </a:spcBef>
              <a:spcAft>
                <a:spcPts val="0"/>
              </a:spcAft>
            </a:pP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escorted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to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the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Medical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Treatment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Area.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871635" y="2848579"/>
            <a:ext cx="7381322" cy="121158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511"/>
              </a:lnSpc>
              <a:spcBef>
                <a:spcPts val="0"/>
              </a:spcBef>
              <a:spcAft>
                <a:spcPts val="0"/>
              </a:spcAft>
            </a:pP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3)</a:t>
            </a:r>
            <a:r>
              <a:rPr dirty="0" sz="1400" spc="1002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Determine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if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a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student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has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been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taken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off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campus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by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emergency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medical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personnel.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If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so,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the</a:t>
            </a:r>
          </a:p>
          <a:p>
            <a:pPr marL="318014" marR="0">
              <a:lnSpc>
                <a:spcPts val="1511"/>
              </a:lnSpc>
              <a:spcBef>
                <a:spcPts val="420"/>
              </a:spcBef>
              <a:spcAft>
                <a:spcPts val="0"/>
              </a:spcAft>
            </a:pP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parent/guardian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should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be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given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the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information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about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where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the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student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was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transferred.</a:t>
            </a:r>
          </a:p>
          <a:p>
            <a:pPr marL="0" marR="0">
              <a:lnSpc>
                <a:spcPts val="1511"/>
              </a:lnSpc>
              <a:spcBef>
                <a:spcPts val="469"/>
              </a:spcBef>
              <a:spcAft>
                <a:spcPts val="0"/>
              </a:spcAft>
            </a:pP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4)</a:t>
            </a:r>
            <a:r>
              <a:rPr dirty="0" sz="1400" spc="1002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If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the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student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is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“missing”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-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Communicate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with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Incident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Command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immediately</a:t>
            </a:r>
          </a:p>
          <a:p>
            <a:pPr marL="457200" marR="0">
              <a:lnSpc>
                <a:spcPts val="1511"/>
              </a:lnSpc>
              <a:spcBef>
                <a:spcPts val="420"/>
              </a:spcBef>
              <a:spcAft>
                <a:spcPts val="0"/>
              </a:spcAft>
            </a:pP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a)</a:t>
            </a:r>
            <a:r>
              <a:rPr dirty="0" sz="1400" spc="1134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The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parent/guardian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should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be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notified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of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the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missing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student’s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status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and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updated</a:t>
            </a:r>
          </a:p>
          <a:p>
            <a:pPr marL="775214" marR="0">
              <a:lnSpc>
                <a:spcPts val="1511"/>
              </a:lnSpc>
              <a:spcBef>
                <a:spcPts val="420"/>
              </a:spcBef>
              <a:spcAft>
                <a:spcPts val="0"/>
              </a:spcAft>
            </a:pP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regularly.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312524" y="488825"/>
            <a:ext cx="3232150" cy="4826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3500"/>
              </a:lnSpc>
              <a:spcBef>
                <a:spcPts val="0"/>
              </a:spcBef>
              <a:spcAft>
                <a:spcPts val="0"/>
              </a:spcAft>
            </a:pPr>
            <a:r>
              <a:rPr dirty="0" sz="2500" b="1">
                <a:solidFill>
                  <a:srgbClr val="cc0000"/>
                </a:solidFill>
                <a:latin typeface="SSIHNQ+Poppins-Bold"/>
                <a:cs typeface="SSIHNQ+Poppins-Bold"/>
              </a:rPr>
              <a:t>Flow</a:t>
            </a:r>
            <a:r>
              <a:rPr dirty="0" sz="2500" b="1">
                <a:solidFill>
                  <a:srgbClr val="cc0000"/>
                </a:solidFill>
                <a:latin typeface="SSIHNQ+Poppins-Bold"/>
                <a:cs typeface="SSIHNQ+Poppins-Bold"/>
              </a:rPr>
              <a:t> </a:t>
            </a:r>
            <a:r>
              <a:rPr dirty="0" sz="2500" b="1">
                <a:solidFill>
                  <a:srgbClr val="cc0000"/>
                </a:solidFill>
                <a:latin typeface="SSIHNQ+Poppins-Bold"/>
                <a:cs typeface="SSIHNQ+Poppins-Bold"/>
              </a:rPr>
              <a:t>of</a:t>
            </a:r>
            <a:r>
              <a:rPr dirty="0" sz="2500" b="1">
                <a:solidFill>
                  <a:srgbClr val="cc0000"/>
                </a:solidFill>
                <a:latin typeface="SSIHNQ+Poppins-Bold"/>
                <a:cs typeface="SSIHNQ+Poppins-Bold"/>
              </a:rPr>
              <a:t> </a:t>
            </a:r>
            <a:r>
              <a:rPr dirty="0" sz="2500" b="1">
                <a:solidFill>
                  <a:srgbClr val="cc0000"/>
                </a:solidFill>
                <a:latin typeface="SSIHNQ+Poppins-Bold"/>
                <a:cs typeface="SSIHNQ+Poppins-Bold"/>
              </a:rPr>
              <a:t>the</a:t>
            </a:r>
            <a:r>
              <a:rPr dirty="0" sz="2500" b="1">
                <a:solidFill>
                  <a:srgbClr val="cc0000"/>
                </a:solidFill>
                <a:latin typeface="SSIHNQ+Poppins-Bold"/>
                <a:cs typeface="SSIHNQ+Poppins-Bold"/>
              </a:rPr>
              <a:t> </a:t>
            </a:r>
            <a:r>
              <a:rPr dirty="0" sz="2500" b="1">
                <a:solidFill>
                  <a:srgbClr val="cc0000"/>
                </a:solidFill>
                <a:latin typeface="SSIHNQ+Poppins-Bold"/>
                <a:cs typeface="SSIHNQ+Poppins-Bold"/>
              </a:rPr>
              <a:t>Process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312524" y="488825"/>
            <a:ext cx="3990340" cy="4826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3500"/>
              </a:lnSpc>
              <a:spcBef>
                <a:spcPts val="0"/>
              </a:spcBef>
              <a:spcAft>
                <a:spcPts val="0"/>
              </a:spcAft>
            </a:pPr>
            <a:r>
              <a:rPr dirty="0" sz="2500" b="1">
                <a:solidFill>
                  <a:srgbClr val="cc0000"/>
                </a:solidFill>
                <a:latin typeface="SSIHNQ+Poppins-Bold"/>
                <a:cs typeface="SSIHNQ+Poppins-Bold"/>
              </a:rPr>
              <a:t>Student</a:t>
            </a:r>
            <a:r>
              <a:rPr dirty="0" sz="2500" b="1">
                <a:solidFill>
                  <a:srgbClr val="cc0000"/>
                </a:solidFill>
                <a:latin typeface="SSIHNQ+Poppins-Bold"/>
                <a:cs typeface="SSIHNQ+Poppins-Bold"/>
              </a:rPr>
              <a:t> </a:t>
            </a:r>
            <a:r>
              <a:rPr dirty="0" sz="2500" b="1">
                <a:solidFill>
                  <a:srgbClr val="cc0000"/>
                </a:solidFill>
                <a:latin typeface="SSIHNQ+Poppins-Bold"/>
                <a:cs typeface="SSIHNQ+Poppins-Bold"/>
              </a:rPr>
              <a:t>Assembly</a:t>
            </a:r>
            <a:r>
              <a:rPr dirty="0" sz="2500" b="1">
                <a:solidFill>
                  <a:srgbClr val="cc0000"/>
                </a:solidFill>
                <a:latin typeface="SSIHNQ+Poppins-Bold"/>
                <a:cs typeface="SSIHNQ+Poppins-Bold"/>
              </a:rPr>
              <a:t> </a:t>
            </a:r>
            <a:r>
              <a:rPr dirty="0" sz="2500" b="1">
                <a:solidFill>
                  <a:srgbClr val="cc0000"/>
                </a:solidFill>
                <a:latin typeface="SSIHNQ+Poppins-Bold"/>
                <a:cs typeface="SSIHNQ+Poppins-Bold"/>
              </a:rPr>
              <a:t>Area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312524" y="488825"/>
            <a:ext cx="1517650" cy="4826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3500"/>
              </a:lnSpc>
              <a:spcBef>
                <a:spcPts val="0"/>
              </a:spcBef>
              <a:spcAft>
                <a:spcPts val="0"/>
              </a:spcAft>
            </a:pPr>
            <a:r>
              <a:rPr dirty="0" sz="2500" b="1">
                <a:solidFill>
                  <a:srgbClr val="cc0000"/>
                </a:solidFill>
                <a:latin typeface="SSIHNQ+Poppins-Bold"/>
                <a:cs typeface="SSIHNQ+Poppins-Bold"/>
              </a:rPr>
              <a:t>Station</a:t>
            </a:r>
            <a:r>
              <a:rPr dirty="0" sz="2500" b="1">
                <a:solidFill>
                  <a:srgbClr val="cc0000"/>
                </a:solidFill>
                <a:latin typeface="SSIHNQ+Poppins-Bold"/>
                <a:cs typeface="SSIHNQ+Poppins-Bold"/>
              </a:rPr>
              <a:t> </a:t>
            </a:r>
            <a:r>
              <a:rPr dirty="0" sz="2500" b="1">
                <a:solidFill>
                  <a:srgbClr val="cc0000"/>
                </a:solidFill>
                <a:latin typeface="SSIHNQ+Poppins-Bold"/>
                <a:cs typeface="SSIHNQ+Poppins-Bold"/>
              </a:rPr>
              <a:t>1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312524" y="488825"/>
            <a:ext cx="1579562" cy="4826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3500"/>
              </a:lnSpc>
              <a:spcBef>
                <a:spcPts val="0"/>
              </a:spcBef>
              <a:spcAft>
                <a:spcPts val="0"/>
              </a:spcAft>
            </a:pPr>
            <a:r>
              <a:rPr dirty="0" sz="2500" b="1">
                <a:solidFill>
                  <a:srgbClr val="cc0000"/>
                </a:solidFill>
                <a:latin typeface="SSIHNQ+Poppins-Bold"/>
                <a:cs typeface="SSIHNQ+Poppins-Bold"/>
              </a:rPr>
              <a:t>Station</a:t>
            </a:r>
            <a:r>
              <a:rPr dirty="0" sz="2500" b="1">
                <a:solidFill>
                  <a:srgbClr val="cc0000"/>
                </a:solidFill>
                <a:latin typeface="SSIHNQ+Poppins-Bold"/>
                <a:cs typeface="SSIHNQ+Poppins-Bold"/>
              </a:rPr>
              <a:t> </a:t>
            </a:r>
            <a:r>
              <a:rPr dirty="0" sz="2500" b="1">
                <a:solidFill>
                  <a:srgbClr val="cc0000"/>
                </a:solidFill>
                <a:latin typeface="SSIHNQ+Poppins-Bold"/>
                <a:cs typeface="SSIHNQ+Poppins-Bold"/>
              </a:rPr>
              <a:t>2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312524" y="488825"/>
            <a:ext cx="1590357" cy="4826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3500"/>
              </a:lnSpc>
              <a:spcBef>
                <a:spcPts val="0"/>
              </a:spcBef>
              <a:spcAft>
                <a:spcPts val="0"/>
              </a:spcAft>
            </a:pPr>
            <a:r>
              <a:rPr dirty="0" sz="2500" b="1">
                <a:solidFill>
                  <a:srgbClr val="cc0000"/>
                </a:solidFill>
                <a:latin typeface="SSIHNQ+Poppins-Bold"/>
                <a:cs typeface="SSIHNQ+Poppins-Bold"/>
              </a:rPr>
              <a:t>Station</a:t>
            </a:r>
            <a:r>
              <a:rPr dirty="0" sz="2500" b="1">
                <a:solidFill>
                  <a:srgbClr val="cc0000"/>
                </a:solidFill>
                <a:latin typeface="SSIHNQ+Poppins-Bold"/>
                <a:cs typeface="SSIHNQ+Poppins-Bold"/>
              </a:rPr>
              <a:t> </a:t>
            </a:r>
            <a:r>
              <a:rPr dirty="0" sz="2500" b="1">
                <a:solidFill>
                  <a:srgbClr val="cc0000"/>
                </a:solidFill>
                <a:latin typeface="SSIHNQ+Poppins-Bold"/>
                <a:cs typeface="SSIHNQ+Poppins-Bold"/>
              </a:rPr>
              <a:t>3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55250" y="488825"/>
            <a:ext cx="2285047" cy="4826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3500"/>
              </a:lnSpc>
              <a:spcBef>
                <a:spcPts val="0"/>
              </a:spcBef>
              <a:spcAft>
                <a:spcPts val="0"/>
              </a:spcAft>
            </a:pPr>
            <a:r>
              <a:rPr dirty="0" sz="2500" b="1">
                <a:solidFill>
                  <a:srgbClr val="cc0000"/>
                </a:solidFill>
                <a:latin typeface="SSIHNQ+Poppins-Bold"/>
                <a:cs typeface="SSIHNQ+Poppins-Bold"/>
              </a:rPr>
              <a:t>Levels/Types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96475" y="1711423"/>
            <a:ext cx="592474" cy="22259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452"/>
              </a:lnSpc>
              <a:spcBef>
                <a:spcPts val="0"/>
              </a:spcBef>
              <a:spcAft>
                <a:spcPts val="0"/>
              </a:spcAft>
            </a:pPr>
            <a:r>
              <a:rPr dirty="0" sz="1300" b="1">
                <a:solidFill>
                  <a:srgbClr val="000000"/>
                </a:solidFill>
                <a:latin typeface="TNJFRP+Lato-Bold"/>
                <a:cs typeface="TNJFRP+Lato-Bold"/>
              </a:rPr>
              <a:t>Types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3338275" y="1711423"/>
            <a:ext cx="619220" cy="22259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452"/>
              </a:lnSpc>
              <a:spcBef>
                <a:spcPts val="0"/>
              </a:spcBef>
              <a:spcAft>
                <a:spcPts val="0"/>
              </a:spcAft>
            </a:pPr>
            <a:r>
              <a:rPr dirty="0" sz="1300" b="1">
                <a:solidFill>
                  <a:srgbClr val="000000"/>
                </a:solidFill>
                <a:latin typeface="TNJFRP+Lato-Bold"/>
                <a:cs typeface="TNJFRP+Lato-Bold"/>
              </a:rPr>
              <a:t>Levels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6014075" y="1711423"/>
            <a:ext cx="1043939" cy="22259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452"/>
              </a:lnSpc>
              <a:spcBef>
                <a:spcPts val="0"/>
              </a:spcBef>
              <a:spcAft>
                <a:spcPts val="0"/>
              </a:spcAft>
            </a:pPr>
            <a:r>
              <a:rPr dirty="0" sz="1300" b="1">
                <a:solidFill>
                  <a:srgbClr val="000000"/>
                </a:solidFill>
                <a:latin typeface="TNJFRP+Lato-Bold"/>
                <a:cs typeface="TNJFRP+Lato-Bold"/>
              </a:rPr>
              <a:t>Permissions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742525" y="1944499"/>
            <a:ext cx="252121" cy="45038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452"/>
              </a:lnSpc>
              <a:spcBef>
                <a:spcPts val="0"/>
              </a:spcBef>
              <a:spcAft>
                <a:spcPts val="0"/>
              </a:spcAft>
            </a:pPr>
            <a:r>
              <a:rPr dirty="0" sz="1300">
                <a:solidFill>
                  <a:srgbClr val="000000"/>
                </a:solidFill>
                <a:latin typeface="FCRBNH+ArialMT"/>
                <a:cs typeface="FCRBNH+ArialMT"/>
              </a:rPr>
              <a:t>●</a:t>
            </a:r>
          </a:p>
          <a:p>
            <a:pPr marL="0" marR="0">
              <a:lnSpc>
                <a:spcPts val="1452"/>
              </a:lnSpc>
              <a:spcBef>
                <a:spcPts val="291"/>
              </a:spcBef>
              <a:spcAft>
                <a:spcPts val="0"/>
              </a:spcAft>
            </a:pPr>
            <a:r>
              <a:rPr dirty="0" sz="1300">
                <a:solidFill>
                  <a:srgbClr val="000000"/>
                </a:solidFill>
                <a:latin typeface="FCRBNH+ArialMT"/>
                <a:cs typeface="FCRBNH+ArialMT"/>
              </a:rPr>
              <a:t>●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1053675" y="1946277"/>
            <a:ext cx="1872907" cy="672083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403"/>
              </a:lnSpc>
              <a:spcBef>
                <a:spcPts val="0"/>
              </a:spcBef>
              <a:spcAft>
                <a:spcPts val="0"/>
              </a:spcAft>
            </a:pP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At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primary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site</a:t>
            </a:r>
          </a:p>
          <a:p>
            <a:pPr marL="0" marR="0">
              <a:lnSpc>
                <a:spcPts val="1403"/>
              </a:lnSpc>
              <a:spcBef>
                <a:spcPts val="390"/>
              </a:spcBef>
              <a:spcAft>
                <a:spcPts val="0"/>
              </a:spcAft>
            </a:pP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At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secondary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evacuation</a:t>
            </a:r>
          </a:p>
          <a:p>
            <a:pPr marL="0" marR="0">
              <a:lnSpc>
                <a:spcPts val="1403"/>
              </a:lnSpc>
              <a:spcBef>
                <a:spcPts val="390"/>
              </a:spcBef>
              <a:spcAft>
                <a:spcPts val="0"/>
              </a:spcAft>
            </a:pP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location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3484325" y="1944499"/>
            <a:ext cx="252121" cy="222547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452"/>
              </a:lnSpc>
              <a:spcBef>
                <a:spcPts val="0"/>
              </a:spcBef>
              <a:spcAft>
                <a:spcPts val="0"/>
              </a:spcAft>
            </a:pPr>
            <a:r>
              <a:rPr dirty="0" sz="1300">
                <a:solidFill>
                  <a:srgbClr val="000000"/>
                </a:solidFill>
                <a:latin typeface="FCRBNH+ArialMT"/>
                <a:cs typeface="FCRBNH+ArialMT"/>
              </a:rPr>
              <a:t>●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3795475" y="1946277"/>
            <a:ext cx="1668926" cy="44424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403"/>
              </a:lnSpc>
              <a:spcBef>
                <a:spcPts val="0"/>
              </a:spcBef>
              <a:spcAft>
                <a:spcPts val="0"/>
              </a:spcAft>
            </a:pP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Normal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dismissal,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just</a:t>
            </a:r>
          </a:p>
          <a:p>
            <a:pPr marL="0" marR="0">
              <a:lnSpc>
                <a:spcPts val="1403"/>
              </a:lnSpc>
              <a:spcBef>
                <a:spcPts val="390"/>
              </a:spcBef>
              <a:spcAft>
                <a:spcPts val="0"/>
              </a:spcAft>
            </a:pP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early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6160125" y="1944499"/>
            <a:ext cx="252121" cy="906061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452"/>
              </a:lnSpc>
              <a:spcBef>
                <a:spcPts val="0"/>
              </a:spcBef>
              <a:spcAft>
                <a:spcPts val="0"/>
              </a:spcAft>
            </a:pPr>
            <a:r>
              <a:rPr dirty="0" sz="1300">
                <a:solidFill>
                  <a:srgbClr val="000000"/>
                </a:solidFill>
                <a:latin typeface="FCRBNH+ArialMT"/>
                <a:cs typeface="FCRBNH+ArialMT"/>
              </a:rPr>
              <a:t>●</a:t>
            </a:r>
          </a:p>
          <a:p>
            <a:pPr marL="0" marR="0">
              <a:lnSpc>
                <a:spcPts val="1452"/>
              </a:lnSpc>
              <a:spcBef>
                <a:spcPts val="291"/>
              </a:spcBef>
              <a:spcAft>
                <a:spcPts val="0"/>
              </a:spcAft>
            </a:pPr>
            <a:r>
              <a:rPr dirty="0" sz="1300">
                <a:solidFill>
                  <a:srgbClr val="000000"/>
                </a:solidFill>
                <a:latin typeface="FCRBNH+ArialMT"/>
                <a:cs typeface="FCRBNH+ArialMT"/>
              </a:rPr>
              <a:t>●</a:t>
            </a:r>
          </a:p>
          <a:p>
            <a:pPr marL="0" marR="0">
              <a:lnSpc>
                <a:spcPts val="1452"/>
              </a:lnSpc>
              <a:spcBef>
                <a:spcPts val="341"/>
              </a:spcBef>
              <a:spcAft>
                <a:spcPts val="0"/>
              </a:spcAft>
            </a:pPr>
            <a:r>
              <a:rPr dirty="0" sz="1300">
                <a:solidFill>
                  <a:srgbClr val="000000"/>
                </a:solidFill>
                <a:latin typeface="FCRBNH+ArialMT"/>
                <a:cs typeface="FCRBNH+ArialMT"/>
              </a:rPr>
              <a:t>●</a:t>
            </a:r>
          </a:p>
          <a:p>
            <a:pPr marL="0" marR="0">
              <a:lnSpc>
                <a:spcPts val="1452"/>
              </a:lnSpc>
              <a:spcBef>
                <a:spcPts val="341"/>
              </a:spcBef>
              <a:spcAft>
                <a:spcPts val="0"/>
              </a:spcAft>
            </a:pPr>
            <a:r>
              <a:rPr dirty="0" sz="1300">
                <a:solidFill>
                  <a:srgbClr val="000000"/>
                </a:solidFill>
                <a:latin typeface="FCRBNH+ArialMT"/>
                <a:cs typeface="FCRBNH+ArialMT"/>
              </a:rPr>
              <a:t>●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6471275" y="1946277"/>
            <a:ext cx="1114520" cy="21640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403"/>
              </a:lnSpc>
              <a:spcBef>
                <a:spcPts val="0"/>
              </a:spcBef>
              <a:spcAft>
                <a:spcPts val="0"/>
              </a:spcAft>
            </a:pP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Self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Dismissal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6471275" y="2174115"/>
            <a:ext cx="1330223" cy="44424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403"/>
              </a:lnSpc>
              <a:spcBef>
                <a:spcPts val="0"/>
              </a:spcBef>
              <a:spcAft>
                <a:spcPts val="0"/>
              </a:spcAft>
            </a:pP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High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School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Kids</a:t>
            </a:r>
          </a:p>
          <a:p>
            <a:pPr marL="0" marR="0">
              <a:lnSpc>
                <a:spcPts val="1403"/>
              </a:lnSpc>
              <a:spcBef>
                <a:spcPts val="390"/>
              </a:spcBef>
              <a:spcAft>
                <a:spcPts val="0"/>
              </a:spcAft>
            </a:pP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Car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Pools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3484325" y="2400175"/>
            <a:ext cx="252121" cy="45038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452"/>
              </a:lnSpc>
              <a:spcBef>
                <a:spcPts val="0"/>
              </a:spcBef>
              <a:spcAft>
                <a:spcPts val="0"/>
              </a:spcAft>
            </a:pPr>
            <a:r>
              <a:rPr dirty="0" sz="1300">
                <a:solidFill>
                  <a:srgbClr val="000000"/>
                </a:solidFill>
                <a:latin typeface="FCRBNH+ArialMT"/>
                <a:cs typeface="FCRBNH+ArialMT"/>
              </a:rPr>
              <a:t>●</a:t>
            </a:r>
          </a:p>
          <a:p>
            <a:pPr marL="0" marR="0">
              <a:lnSpc>
                <a:spcPts val="1452"/>
              </a:lnSpc>
              <a:spcBef>
                <a:spcPts val="291"/>
              </a:spcBef>
              <a:spcAft>
                <a:spcPts val="0"/>
              </a:spcAft>
            </a:pPr>
            <a:r>
              <a:rPr dirty="0" sz="1300">
                <a:solidFill>
                  <a:srgbClr val="000000"/>
                </a:solidFill>
                <a:latin typeface="FCRBNH+ArialMT"/>
                <a:cs typeface="FCRBNH+ArialMT"/>
              </a:rPr>
              <a:t>●</a:t>
            </a:r>
          </a:p>
        </p:txBody>
      </p:sp>
      <p:sp>
        <p:nvSpPr>
          <p:cNvPr id="15" name="object 15"/>
          <p:cNvSpPr txBox="1"/>
          <p:nvPr/>
        </p:nvSpPr>
        <p:spPr>
          <a:xfrm>
            <a:off x="3795475" y="2401953"/>
            <a:ext cx="1810994" cy="112776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403"/>
              </a:lnSpc>
              <a:spcBef>
                <a:spcPts val="0"/>
              </a:spcBef>
              <a:spcAft>
                <a:spcPts val="0"/>
              </a:spcAft>
            </a:pP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Rapid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Dismissal</a:t>
            </a:r>
          </a:p>
          <a:p>
            <a:pPr marL="0" marR="0">
              <a:lnSpc>
                <a:spcPts val="1403"/>
              </a:lnSpc>
              <a:spcBef>
                <a:spcPts val="390"/>
              </a:spcBef>
              <a:spcAft>
                <a:spcPts val="0"/>
              </a:spcAft>
            </a:pP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Parents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or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Guardians</a:t>
            </a:r>
          </a:p>
          <a:p>
            <a:pPr marL="0" marR="0">
              <a:lnSpc>
                <a:spcPts val="1403"/>
              </a:lnSpc>
              <a:spcBef>
                <a:spcPts val="390"/>
              </a:spcBef>
              <a:spcAft>
                <a:spcPts val="0"/>
              </a:spcAft>
            </a:pP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must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come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to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take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kids</a:t>
            </a:r>
          </a:p>
          <a:p>
            <a:pPr marL="0" marR="0">
              <a:lnSpc>
                <a:spcPts val="1403"/>
              </a:lnSpc>
              <a:spcBef>
                <a:spcPts val="390"/>
              </a:spcBef>
              <a:spcAft>
                <a:spcPts val="0"/>
              </a:spcAft>
            </a:pP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ONLY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legal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parents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and</a:t>
            </a:r>
          </a:p>
          <a:p>
            <a:pPr marL="0" marR="0">
              <a:lnSpc>
                <a:spcPts val="1403"/>
              </a:lnSpc>
              <a:spcBef>
                <a:spcPts val="389"/>
              </a:spcBef>
              <a:spcAft>
                <a:spcPts val="0"/>
              </a:spcAft>
            </a:pP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guardians</a:t>
            </a:r>
          </a:p>
        </p:txBody>
      </p:sp>
      <p:sp>
        <p:nvSpPr>
          <p:cNvPr id="16" name="object 16"/>
          <p:cNvSpPr txBox="1"/>
          <p:nvPr/>
        </p:nvSpPr>
        <p:spPr>
          <a:xfrm>
            <a:off x="742525" y="2628013"/>
            <a:ext cx="252121" cy="222547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452"/>
              </a:lnSpc>
              <a:spcBef>
                <a:spcPts val="0"/>
              </a:spcBef>
              <a:spcAft>
                <a:spcPts val="0"/>
              </a:spcAft>
            </a:pPr>
            <a:r>
              <a:rPr dirty="0" sz="1300">
                <a:solidFill>
                  <a:srgbClr val="000000"/>
                </a:solidFill>
                <a:latin typeface="FCRBNH+ArialMT"/>
                <a:cs typeface="FCRBNH+ArialMT"/>
              </a:rPr>
              <a:t>●</a:t>
            </a:r>
          </a:p>
        </p:txBody>
      </p:sp>
      <p:sp>
        <p:nvSpPr>
          <p:cNvPr id="17" name="object 17"/>
          <p:cNvSpPr txBox="1"/>
          <p:nvPr/>
        </p:nvSpPr>
        <p:spPr>
          <a:xfrm>
            <a:off x="1053675" y="2629791"/>
            <a:ext cx="1241564" cy="21640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403"/>
              </a:lnSpc>
              <a:spcBef>
                <a:spcPts val="0"/>
              </a:spcBef>
              <a:spcAft>
                <a:spcPts val="0"/>
              </a:spcAft>
            </a:pP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Improvised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Site</a:t>
            </a:r>
          </a:p>
        </p:txBody>
      </p:sp>
      <p:sp>
        <p:nvSpPr>
          <p:cNvPr id="18" name="object 18"/>
          <p:cNvSpPr txBox="1"/>
          <p:nvPr/>
        </p:nvSpPr>
        <p:spPr>
          <a:xfrm>
            <a:off x="6471275" y="2629791"/>
            <a:ext cx="1586541" cy="21640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403"/>
              </a:lnSpc>
              <a:spcBef>
                <a:spcPts val="0"/>
              </a:spcBef>
              <a:spcAft>
                <a:spcPts val="0"/>
              </a:spcAft>
            </a:pP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Restricted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by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School</a:t>
            </a:r>
          </a:p>
        </p:txBody>
      </p:sp>
      <p:sp>
        <p:nvSpPr>
          <p:cNvPr id="19" name="object 19"/>
          <p:cNvSpPr txBox="1"/>
          <p:nvPr/>
        </p:nvSpPr>
        <p:spPr>
          <a:xfrm>
            <a:off x="3484325" y="3083689"/>
            <a:ext cx="252121" cy="222547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452"/>
              </a:lnSpc>
              <a:spcBef>
                <a:spcPts val="0"/>
              </a:spcBef>
              <a:spcAft>
                <a:spcPts val="0"/>
              </a:spcAft>
            </a:pPr>
            <a:r>
              <a:rPr dirty="0" sz="1300">
                <a:solidFill>
                  <a:srgbClr val="000000"/>
                </a:solidFill>
                <a:latin typeface="FCRBNH+ArialMT"/>
                <a:cs typeface="FCRBNH+ArialMT"/>
              </a:rPr>
              <a:t>●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312524" y="488825"/>
            <a:ext cx="1386522" cy="4826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3500"/>
              </a:lnSpc>
              <a:spcBef>
                <a:spcPts val="0"/>
              </a:spcBef>
              <a:spcAft>
                <a:spcPts val="0"/>
              </a:spcAft>
            </a:pPr>
            <a:r>
              <a:rPr dirty="0" sz="2500" b="1">
                <a:solidFill>
                  <a:srgbClr val="cc0000"/>
                </a:solidFill>
                <a:latin typeface="SSIHNQ+Poppins-Bold"/>
                <a:cs typeface="SSIHNQ+Poppins-Bold"/>
              </a:rPr>
              <a:t>Adults?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094225" y="1283614"/>
            <a:ext cx="2954147" cy="21640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403"/>
              </a:lnSpc>
              <a:spcBef>
                <a:spcPts val="0"/>
              </a:spcBef>
              <a:spcAft>
                <a:spcPts val="0"/>
              </a:spcAft>
            </a:pP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Students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are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the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focus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of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this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work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but…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094225" y="1967128"/>
            <a:ext cx="3743242" cy="21640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403"/>
              </a:lnSpc>
              <a:spcBef>
                <a:spcPts val="0"/>
              </a:spcBef>
              <a:spcAft>
                <a:spcPts val="0"/>
              </a:spcAft>
            </a:pP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Remember,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adults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need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to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be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accounted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for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as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well!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240275" y="2422805"/>
            <a:ext cx="1229283" cy="672083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403"/>
              </a:lnSpc>
              <a:spcBef>
                <a:spcPts val="0"/>
              </a:spcBef>
              <a:spcAft>
                <a:spcPts val="0"/>
              </a:spcAft>
            </a:pP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1)</a:t>
            </a:r>
            <a:r>
              <a:rPr dirty="0" sz="1300" spc="1055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Employees</a:t>
            </a:r>
          </a:p>
          <a:p>
            <a:pPr marL="0" marR="0">
              <a:lnSpc>
                <a:spcPts val="1403"/>
              </a:lnSpc>
              <a:spcBef>
                <a:spcPts val="390"/>
              </a:spcBef>
              <a:spcAft>
                <a:spcPts val="0"/>
              </a:spcAft>
            </a:pP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2)</a:t>
            </a:r>
            <a:r>
              <a:rPr dirty="0" sz="1300" spc="1055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Faculty</a:t>
            </a:r>
          </a:p>
          <a:p>
            <a:pPr marL="0" marR="0">
              <a:lnSpc>
                <a:spcPts val="1403"/>
              </a:lnSpc>
              <a:spcBef>
                <a:spcPts val="390"/>
              </a:spcBef>
              <a:spcAft>
                <a:spcPts val="0"/>
              </a:spcAft>
            </a:pP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3)</a:t>
            </a:r>
            <a:r>
              <a:rPr dirty="0" sz="1300" spc="1055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Staff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240275" y="3106319"/>
            <a:ext cx="961491" cy="21640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403"/>
              </a:lnSpc>
              <a:spcBef>
                <a:spcPts val="0"/>
              </a:spcBef>
              <a:spcAft>
                <a:spcPts val="0"/>
              </a:spcAft>
            </a:pP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4)</a:t>
            </a:r>
            <a:r>
              <a:rPr dirty="0" sz="1300" spc="1055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Guests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1094225" y="3561994"/>
            <a:ext cx="6086506" cy="21640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403"/>
              </a:lnSpc>
              <a:spcBef>
                <a:spcPts val="0"/>
              </a:spcBef>
              <a:spcAft>
                <a:spcPts val="0"/>
              </a:spcAft>
            </a:pP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Do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you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have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a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system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that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is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usable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in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an</a:t>
            </a:r>
            <a:r>
              <a:rPr dirty="0" sz="1300" spc="251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emergency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that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can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account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for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these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folks?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309974" y="383500"/>
            <a:ext cx="4693920" cy="4826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3500"/>
              </a:lnSpc>
              <a:spcBef>
                <a:spcPts val="0"/>
              </a:spcBef>
              <a:spcAft>
                <a:spcPts val="0"/>
              </a:spcAft>
            </a:pPr>
            <a:r>
              <a:rPr dirty="0" sz="2500" b="1">
                <a:solidFill>
                  <a:srgbClr val="cc0000"/>
                </a:solidFill>
                <a:latin typeface="SSIHNQ+Poppins-Bold"/>
                <a:cs typeface="SSIHNQ+Poppins-Bold"/>
              </a:rPr>
              <a:t>Emergency</a:t>
            </a:r>
            <a:r>
              <a:rPr dirty="0" sz="2500" b="1">
                <a:solidFill>
                  <a:srgbClr val="cc0000"/>
                </a:solidFill>
                <a:latin typeface="SSIHNQ+Poppins-Bold"/>
                <a:cs typeface="SSIHNQ+Poppins-Bold"/>
              </a:rPr>
              <a:t> </a:t>
            </a:r>
            <a:r>
              <a:rPr dirty="0" sz="2500" b="1">
                <a:solidFill>
                  <a:srgbClr val="cc0000"/>
                </a:solidFill>
                <a:latin typeface="SSIHNQ+Poppins-Bold"/>
                <a:cs typeface="SSIHNQ+Poppins-Bold"/>
              </a:rPr>
              <a:t>Operations</a:t>
            </a:r>
            <a:r>
              <a:rPr dirty="0" sz="2500" b="1">
                <a:solidFill>
                  <a:srgbClr val="cc0000"/>
                </a:solidFill>
                <a:latin typeface="SSIHNQ+Poppins-Bold"/>
                <a:cs typeface="SSIHNQ+Poppins-Bold"/>
              </a:rPr>
              <a:t> </a:t>
            </a:r>
            <a:r>
              <a:rPr dirty="0" sz="2500" b="1">
                <a:solidFill>
                  <a:srgbClr val="cc0000"/>
                </a:solidFill>
                <a:latin typeface="SSIHNQ+Poppins-Bold"/>
                <a:cs typeface="SSIHNQ+Poppins-Bold"/>
              </a:rPr>
              <a:t>Plan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807725" y="1324493"/>
            <a:ext cx="1982152" cy="284797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942"/>
              </a:lnSpc>
              <a:spcBef>
                <a:spcPts val="0"/>
              </a:spcBef>
              <a:spcAft>
                <a:spcPts val="0"/>
              </a:spcAft>
            </a:pPr>
            <a:r>
              <a:rPr dirty="0" sz="1500">
                <a:solidFill>
                  <a:srgbClr val="000000"/>
                </a:solidFill>
                <a:latin typeface="TSQIAQ+NunitoSans-ExtraBold"/>
                <a:cs typeface="TSQIAQ+NunitoSans-ExtraBold"/>
              </a:rPr>
              <a:t>Reunification</a:t>
            </a:r>
            <a:r>
              <a:rPr dirty="0" sz="1500" spc="42">
                <a:solidFill>
                  <a:srgbClr val="000000"/>
                </a:solidFill>
                <a:latin typeface="TSQIAQ+NunitoSans-ExtraBold"/>
                <a:cs typeface="TSQIAQ+NunitoSans-ExtraBold"/>
              </a:rPr>
              <a:t> </a:t>
            </a:r>
            <a:r>
              <a:rPr dirty="0" sz="1500">
                <a:solidFill>
                  <a:srgbClr val="000000"/>
                </a:solidFill>
                <a:latin typeface="TSQIAQ+NunitoSans-ExtraBold"/>
                <a:cs typeface="TSQIAQ+NunitoSans-ExtraBold"/>
              </a:rPr>
              <a:t>&amp;</a:t>
            </a:r>
            <a:r>
              <a:rPr dirty="0" sz="1500" spc="42">
                <a:solidFill>
                  <a:srgbClr val="000000"/>
                </a:solidFill>
                <a:latin typeface="TSQIAQ+NunitoSans-ExtraBold"/>
                <a:cs typeface="TSQIAQ+NunitoSans-ExtraBold"/>
              </a:rPr>
              <a:t> </a:t>
            </a:r>
            <a:r>
              <a:rPr dirty="0" sz="1500">
                <a:solidFill>
                  <a:srgbClr val="000000"/>
                </a:solidFill>
                <a:latin typeface="TSQIAQ+NunitoSans-ExtraBold"/>
                <a:cs typeface="TSQIAQ+NunitoSans-ExtraBold"/>
              </a:rPr>
              <a:t>EOP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19150" y="1732089"/>
            <a:ext cx="2108422" cy="672083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403"/>
              </a:lnSpc>
              <a:spcBef>
                <a:spcPts val="0"/>
              </a:spcBef>
              <a:spcAft>
                <a:spcPts val="0"/>
              </a:spcAft>
            </a:pP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Reunification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must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be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a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part</a:t>
            </a:r>
          </a:p>
          <a:p>
            <a:pPr marL="0" marR="0">
              <a:lnSpc>
                <a:spcPts val="1403"/>
              </a:lnSpc>
              <a:spcBef>
                <a:spcPts val="390"/>
              </a:spcBef>
              <a:spcAft>
                <a:spcPts val="0"/>
              </a:spcAft>
            </a:pP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of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your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school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emergency</a:t>
            </a:r>
          </a:p>
          <a:p>
            <a:pPr marL="0" marR="0">
              <a:lnSpc>
                <a:spcPts val="1403"/>
              </a:lnSpc>
              <a:spcBef>
                <a:spcPts val="390"/>
              </a:spcBef>
              <a:spcAft>
                <a:spcPts val="0"/>
              </a:spcAft>
            </a:pP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operations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plan.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19150" y="2643441"/>
            <a:ext cx="2029752" cy="44424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403"/>
              </a:lnSpc>
              <a:spcBef>
                <a:spcPts val="0"/>
              </a:spcBef>
              <a:spcAft>
                <a:spcPts val="0"/>
              </a:spcAft>
            </a:pP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Either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in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the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core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part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or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in</a:t>
            </a:r>
          </a:p>
          <a:p>
            <a:pPr marL="0" marR="0">
              <a:lnSpc>
                <a:spcPts val="1403"/>
              </a:lnSpc>
              <a:spcBef>
                <a:spcPts val="390"/>
              </a:spcBef>
              <a:spcAft>
                <a:spcPts val="0"/>
              </a:spcAft>
            </a:pP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an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annex.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819150" y="3438168"/>
            <a:ext cx="924496" cy="284797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942"/>
              </a:lnSpc>
              <a:spcBef>
                <a:spcPts val="0"/>
              </a:spcBef>
              <a:spcAft>
                <a:spcPts val="0"/>
              </a:spcAft>
            </a:pPr>
            <a:r>
              <a:rPr dirty="0" sz="1500">
                <a:solidFill>
                  <a:srgbClr val="000000"/>
                </a:solidFill>
                <a:latin typeface="TSQIAQ+NunitoSans-ExtraBold"/>
                <a:cs typeface="TSQIAQ+NunitoSans-ExtraBold"/>
              </a:rPr>
              <a:t>Location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833446" y="3813173"/>
            <a:ext cx="2122620" cy="21640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403"/>
              </a:lnSpc>
              <a:spcBef>
                <a:spcPts val="0"/>
              </a:spcBef>
              <a:spcAft>
                <a:spcPts val="0"/>
              </a:spcAft>
            </a:pPr>
            <a:r>
              <a:rPr dirty="0" sz="1300">
                <a:solidFill>
                  <a:srgbClr val="434343"/>
                </a:solidFill>
                <a:latin typeface="PGPHBM+Lato-Light"/>
                <a:cs typeface="PGPHBM+Lato-Light"/>
              </a:rPr>
              <a:t>Location</a:t>
            </a:r>
            <a:r>
              <a:rPr dirty="0" sz="1300">
                <a:solidFill>
                  <a:srgbClr val="434343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434343"/>
                </a:solidFill>
                <a:latin typeface="PGPHBM+Lato-Light"/>
                <a:cs typeface="PGPHBM+Lato-Light"/>
              </a:rPr>
              <a:t>Selection</a:t>
            </a:r>
            <a:r>
              <a:rPr dirty="0" sz="1300">
                <a:solidFill>
                  <a:srgbClr val="434343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434343"/>
                </a:solidFill>
                <a:latin typeface="PGPHBM+Lato-Light"/>
                <a:cs typeface="PGPHBM+Lato-Light"/>
              </a:rPr>
              <a:t>is</a:t>
            </a:r>
            <a:r>
              <a:rPr dirty="0" sz="1300">
                <a:solidFill>
                  <a:srgbClr val="434343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434343"/>
                </a:solidFill>
                <a:latin typeface="PGPHBM+Lato-Light"/>
                <a:cs typeface="PGPHBM+Lato-Light"/>
              </a:rPr>
              <a:t>Critical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6274224" y="4783064"/>
            <a:ext cx="1128649" cy="176911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093"/>
              </a:lnSpc>
              <a:spcBef>
                <a:spcPts val="0"/>
              </a:spcBef>
              <a:spcAft>
                <a:spcPts val="0"/>
              </a:spcAft>
            </a:pPr>
            <a:r>
              <a:rPr dirty="0" sz="1000">
                <a:solidFill>
                  <a:srgbClr val="000000"/>
                </a:solidFill>
                <a:latin typeface="DSFUUV+Lato-HairlineItalic"/>
                <a:cs typeface="DSFUUV+Lato-HairlineItalic"/>
              </a:rPr>
              <a:t>https://rems.ed.gov/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374899" y="438325"/>
            <a:ext cx="4693920" cy="4826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3500"/>
              </a:lnSpc>
              <a:spcBef>
                <a:spcPts val="0"/>
              </a:spcBef>
              <a:spcAft>
                <a:spcPts val="0"/>
              </a:spcAft>
            </a:pPr>
            <a:r>
              <a:rPr dirty="0" sz="2500" b="1">
                <a:solidFill>
                  <a:srgbClr val="cc0000"/>
                </a:solidFill>
                <a:latin typeface="SSIHNQ+Poppins-Bold"/>
                <a:cs typeface="SSIHNQ+Poppins-Bold"/>
              </a:rPr>
              <a:t>Emergency</a:t>
            </a:r>
            <a:r>
              <a:rPr dirty="0" sz="2500" b="1">
                <a:solidFill>
                  <a:srgbClr val="cc0000"/>
                </a:solidFill>
                <a:latin typeface="SSIHNQ+Poppins-Bold"/>
                <a:cs typeface="SSIHNQ+Poppins-Bold"/>
              </a:rPr>
              <a:t> </a:t>
            </a:r>
            <a:r>
              <a:rPr dirty="0" sz="2500" b="1">
                <a:solidFill>
                  <a:srgbClr val="cc0000"/>
                </a:solidFill>
                <a:latin typeface="SSIHNQ+Poppins-Bold"/>
                <a:cs typeface="SSIHNQ+Poppins-Bold"/>
              </a:rPr>
              <a:t>Operations</a:t>
            </a:r>
            <a:r>
              <a:rPr dirty="0" sz="2500" b="1">
                <a:solidFill>
                  <a:srgbClr val="cc0000"/>
                </a:solidFill>
                <a:latin typeface="SSIHNQ+Poppins-Bold"/>
                <a:cs typeface="SSIHNQ+Poppins-Bold"/>
              </a:rPr>
              <a:t> </a:t>
            </a:r>
            <a:r>
              <a:rPr dirty="0" sz="2500" b="1">
                <a:solidFill>
                  <a:srgbClr val="cc0000"/>
                </a:solidFill>
                <a:latin typeface="SSIHNQ+Poppins-Bold"/>
                <a:cs typeface="SSIHNQ+Poppins-Bold"/>
              </a:rPr>
              <a:t>Plan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303449" y="1151368"/>
            <a:ext cx="2362771" cy="284797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942"/>
              </a:lnSpc>
              <a:spcBef>
                <a:spcPts val="0"/>
              </a:spcBef>
              <a:spcAft>
                <a:spcPts val="0"/>
              </a:spcAft>
            </a:pPr>
            <a:r>
              <a:rPr dirty="0" sz="1500">
                <a:solidFill>
                  <a:srgbClr val="000000"/>
                </a:solidFill>
                <a:latin typeface="TSQIAQ+NunitoSans-ExtraBold"/>
                <a:cs typeface="TSQIAQ+NunitoSans-ExtraBold"/>
              </a:rPr>
              <a:t>Planning</a:t>
            </a:r>
            <a:r>
              <a:rPr dirty="0" sz="1500" spc="42">
                <a:solidFill>
                  <a:srgbClr val="000000"/>
                </a:solidFill>
                <a:latin typeface="TSQIAQ+NunitoSans-ExtraBold"/>
                <a:cs typeface="TSQIAQ+NunitoSans-ExtraBold"/>
              </a:rPr>
              <a:t> </a:t>
            </a:r>
            <a:r>
              <a:rPr dirty="0" sz="1500">
                <a:solidFill>
                  <a:srgbClr val="000000"/>
                </a:solidFill>
                <a:latin typeface="TSQIAQ+NunitoSans-ExtraBold"/>
                <a:cs typeface="TSQIAQ+NunitoSans-ExtraBold"/>
              </a:rPr>
              <a:t>Considerations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549675" y="1151368"/>
            <a:ext cx="2280475" cy="284797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942"/>
              </a:lnSpc>
              <a:spcBef>
                <a:spcPts val="0"/>
              </a:spcBef>
              <a:spcAft>
                <a:spcPts val="0"/>
              </a:spcAft>
            </a:pPr>
            <a:r>
              <a:rPr dirty="0" sz="1500">
                <a:solidFill>
                  <a:srgbClr val="000000"/>
                </a:solidFill>
                <a:latin typeface="TSQIAQ+NunitoSans-ExtraBold"/>
                <a:cs typeface="TSQIAQ+NunitoSans-ExtraBold"/>
              </a:rPr>
              <a:t>Your</a:t>
            </a:r>
            <a:r>
              <a:rPr dirty="0" sz="1500" spc="42">
                <a:solidFill>
                  <a:srgbClr val="000000"/>
                </a:solidFill>
                <a:latin typeface="TSQIAQ+NunitoSans-ExtraBold"/>
                <a:cs typeface="TSQIAQ+NunitoSans-ExtraBold"/>
              </a:rPr>
              <a:t> </a:t>
            </a:r>
            <a:r>
              <a:rPr dirty="0" sz="1500">
                <a:solidFill>
                  <a:srgbClr val="000000"/>
                </a:solidFill>
                <a:latin typeface="TSQIAQ+NunitoSans-ExtraBold"/>
                <a:cs typeface="TSQIAQ+NunitoSans-ExtraBold"/>
              </a:rPr>
              <a:t>Community</a:t>
            </a:r>
            <a:r>
              <a:rPr dirty="0" sz="1500" spc="42">
                <a:solidFill>
                  <a:srgbClr val="000000"/>
                </a:solidFill>
                <a:latin typeface="TSQIAQ+NunitoSans-ExtraBold"/>
                <a:cs typeface="TSQIAQ+NunitoSans-ExtraBold"/>
              </a:rPr>
              <a:t> </a:t>
            </a:r>
            <a:r>
              <a:rPr dirty="0" sz="1500">
                <a:solidFill>
                  <a:srgbClr val="000000"/>
                </a:solidFill>
                <a:latin typeface="TSQIAQ+NunitoSans-ExtraBold"/>
                <a:cs typeface="TSQIAQ+NunitoSans-ExtraBold"/>
              </a:rPr>
              <a:t>Needs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446800" y="1555909"/>
            <a:ext cx="1314450" cy="202692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296"/>
              </a:lnSpc>
              <a:spcBef>
                <a:spcPts val="0"/>
              </a:spcBef>
              <a:spcAft>
                <a:spcPts val="0"/>
              </a:spcAft>
            </a:pPr>
            <a:r>
              <a:rPr dirty="0" sz="1200">
                <a:solidFill>
                  <a:srgbClr val="000000"/>
                </a:solidFill>
                <a:latin typeface="PGPHBM+Lato-Light"/>
                <a:cs typeface="PGPHBM+Lato-Light"/>
              </a:rPr>
              <a:t>Informing</a:t>
            </a:r>
            <a:r>
              <a:rPr dirty="0" sz="12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200">
                <a:solidFill>
                  <a:srgbClr val="000000"/>
                </a:solidFill>
                <a:latin typeface="PGPHBM+Lato-Light"/>
                <a:cs typeface="PGPHBM+Lato-Light"/>
              </a:rPr>
              <a:t>families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4621322" y="1555909"/>
            <a:ext cx="2139238" cy="41300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296"/>
              </a:lnSpc>
              <a:spcBef>
                <a:spcPts val="0"/>
              </a:spcBef>
              <a:spcAft>
                <a:spcPts val="0"/>
              </a:spcAft>
            </a:pPr>
            <a:r>
              <a:rPr dirty="0" sz="1200">
                <a:solidFill>
                  <a:srgbClr val="000000"/>
                </a:solidFill>
                <a:latin typeface="PGPHBM+Lato-Light"/>
                <a:cs typeface="PGPHBM+Lato-Light"/>
              </a:rPr>
              <a:t>Special</a:t>
            </a:r>
            <a:r>
              <a:rPr dirty="0" sz="12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200">
                <a:solidFill>
                  <a:srgbClr val="000000"/>
                </a:solidFill>
                <a:latin typeface="PGPHBM+Lato-Light"/>
                <a:cs typeface="PGPHBM+Lato-Light"/>
              </a:rPr>
              <a:t>considerations</a:t>
            </a:r>
            <a:r>
              <a:rPr dirty="0" sz="12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200">
                <a:solidFill>
                  <a:srgbClr val="000000"/>
                </a:solidFill>
                <a:latin typeface="PGPHBM+Lato-Light"/>
                <a:cs typeface="PGPHBM+Lato-Light"/>
              </a:rPr>
              <a:t>for</a:t>
            </a:r>
            <a:r>
              <a:rPr dirty="0" sz="12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200">
                <a:solidFill>
                  <a:srgbClr val="000000"/>
                </a:solidFill>
                <a:latin typeface="PGPHBM+Lato-Light"/>
                <a:cs typeface="PGPHBM+Lato-Light"/>
              </a:rPr>
              <a:t>your</a:t>
            </a:r>
          </a:p>
          <a:p>
            <a:pPr marL="0" marR="0">
              <a:lnSpc>
                <a:spcPts val="1296"/>
              </a:lnSpc>
              <a:spcBef>
                <a:spcPts val="360"/>
              </a:spcBef>
              <a:spcAft>
                <a:spcPts val="0"/>
              </a:spcAft>
            </a:pPr>
            <a:r>
              <a:rPr dirty="0" sz="1200">
                <a:solidFill>
                  <a:srgbClr val="000000"/>
                </a:solidFill>
                <a:latin typeface="PGPHBM+Lato-Light"/>
                <a:cs typeface="PGPHBM+Lato-Light"/>
              </a:rPr>
              <a:t>school</a:t>
            </a:r>
            <a:r>
              <a:rPr dirty="0" sz="12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200">
                <a:solidFill>
                  <a:srgbClr val="000000"/>
                </a:solidFill>
                <a:latin typeface="PGPHBM+Lato-Light"/>
                <a:cs typeface="PGPHBM+Lato-Light"/>
              </a:rPr>
              <a:t>and</a:t>
            </a:r>
            <a:r>
              <a:rPr dirty="0" sz="12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200">
                <a:solidFill>
                  <a:srgbClr val="000000"/>
                </a:solidFill>
                <a:latin typeface="PGPHBM+Lato-Light"/>
                <a:cs typeface="PGPHBM+Lato-Light"/>
              </a:rPr>
              <a:t>population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1599200" y="1764579"/>
            <a:ext cx="244450" cy="628983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340"/>
              </a:lnSpc>
              <a:spcBef>
                <a:spcPts val="0"/>
              </a:spcBef>
              <a:spcAft>
                <a:spcPts val="0"/>
              </a:spcAft>
            </a:pPr>
            <a:r>
              <a:rPr dirty="0" sz="1200">
                <a:solidFill>
                  <a:srgbClr val="000000"/>
                </a:solidFill>
                <a:latin typeface="FCRBNH+ArialMT"/>
                <a:cs typeface="FCRBNH+ArialMT"/>
              </a:rPr>
              <a:t>●</a:t>
            </a:r>
          </a:p>
          <a:p>
            <a:pPr marL="0" marR="0">
              <a:lnSpc>
                <a:spcPts val="1340"/>
              </a:lnSpc>
              <a:spcBef>
                <a:spcPts val="365"/>
              </a:spcBef>
              <a:spcAft>
                <a:spcPts val="0"/>
              </a:spcAft>
            </a:pPr>
            <a:r>
              <a:rPr dirty="0" sz="1200">
                <a:solidFill>
                  <a:srgbClr val="000000"/>
                </a:solidFill>
                <a:latin typeface="FCRBNH+ArialMT"/>
                <a:cs typeface="FCRBNH+ArialMT"/>
              </a:rPr>
              <a:t>●</a:t>
            </a:r>
          </a:p>
          <a:p>
            <a:pPr marL="0" marR="0">
              <a:lnSpc>
                <a:spcPts val="1340"/>
              </a:lnSpc>
              <a:spcBef>
                <a:spcPts val="365"/>
              </a:spcBef>
              <a:spcAft>
                <a:spcPts val="0"/>
              </a:spcAft>
            </a:pPr>
            <a:r>
              <a:rPr dirty="0" sz="1200">
                <a:solidFill>
                  <a:srgbClr val="000000"/>
                </a:solidFill>
                <a:latin typeface="FCRBNH+ArialMT"/>
                <a:cs typeface="FCRBNH+ArialMT"/>
              </a:rPr>
              <a:t>●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1904000" y="1766221"/>
            <a:ext cx="1335862" cy="623316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296"/>
              </a:lnSpc>
              <a:spcBef>
                <a:spcPts val="0"/>
              </a:spcBef>
              <a:spcAft>
                <a:spcPts val="0"/>
              </a:spcAft>
            </a:pPr>
            <a:r>
              <a:rPr dirty="0" sz="1200">
                <a:solidFill>
                  <a:srgbClr val="000000"/>
                </a:solidFill>
                <a:latin typeface="PGPHBM+Lato-Light"/>
                <a:cs typeface="PGPHBM+Lato-Light"/>
              </a:rPr>
              <a:t>Ahead</a:t>
            </a:r>
            <a:r>
              <a:rPr dirty="0" sz="12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200">
                <a:solidFill>
                  <a:srgbClr val="000000"/>
                </a:solidFill>
                <a:latin typeface="PGPHBM+Lato-Light"/>
                <a:cs typeface="PGPHBM+Lato-Light"/>
              </a:rPr>
              <a:t>of</a:t>
            </a:r>
            <a:r>
              <a:rPr dirty="0" sz="12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200">
                <a:solidFill>
                  <a:srgbClr val="000000"/>
                </a:solidFill>
                <a:latin typeface="PGPHBM+Lato-Light"/>
                <a:cs typeface="PGPHBM+Lato-Light"/>
              </a:rPr>
              <a:t>time</a:t>
            </a:r>
          </a:p>
          <a:p>
            <a:pPr marL="0" marR="0">
              <a:lnSpc>
                <a:spcPts val="1296"/>
              </a:lnSpc>
              <a:spcBef>
                <a:spcPts val="359"/>
              </a:spcBef>
              <a:spcAft>
                <a:spcPts val="0"/>
              </a:spcAft>
            </a:pPr>
            <a:r>
              <a:rPr dirty="0" sz="1200">
                <a:solidFill>
                  <a:srgbClr val="000000"/>
                </a:solidFill>
                <a:latin typeface="PGPHBM+Lato-Light"/>
                <a:cs typeface="PGPHBM+Lato-Light"/>
              </a:rPr>
              <a:t>At</a:t>
            </a:r>
            <a:r>
              <a:rPr dirty="0" sz="12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200">
                <a:solidFill>
                  <a:srgbClr val="000000"/>
                </a:solidFill>
                <a:latin typeface="PGPHBM+Lato-Light"/>
                <a:cs typeface="PGPHBM+Lato-Light"/>
              </a:rPr>
              <a:t>time</a:t>
            </a:r>
            <a:r>
              <a:rPr dirty="0" sz="12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200">
                <a:solidFill>
                  <a:srgbClr val="000000"/>
                </a:solidFill>
                <a:latin typeface="PGPHBM+Lato-Light"/>
                <a:cs typeface="PGPHBM+Lato-Light"/>
              </a:rPr>
              <a:t>of</a:t>
            </a:r>
            <a:r>
              <a:rPr dirty="0" sz="12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200">
                <a:solidFill>
                  <a:srgbClr val="000000"/>
                </a:solidFill>
                <a:latin typeface="PGPHBM+Lato-Light"/>
                <a:cs typeface="PGPHBM+Lato-Light"/>
              </a:rPr>
              <a:t>incident</a:t>
            </a:r>
          </a:p>
          <a:p>
            <a:pPr marL="0" marR="0">
              <a:lnSpc>
                <a:spcPts val="1296"/>
              </a:lnSpc>
              <a:spcBef>
                <a:spcPts val="309"/>
              </a:spcBef>
              <a:spcAft>
                <a:spcPts val="0"/>
              </a:spcAft>
            </a:pPr>
            <a:r>
              <a:rPr dirty="0" sz="1200">
                <a:solidFill>
                  <a:srgbClr val="000000"/>
                </a:solidFill>
                <a:latin typeface="PGPHBM+Lato-Light"/>
                <a:cs typeface="PGPHBM+Lato-Light"/>
              </a:rPr>
              <a:t>Ongoing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4773722" y="1974891"/>
            <a:ext cx="244450" cy="628983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340"/>
              </a:lnSpc>
              <a:spcBef>
                <a:spcPts val="0"/>
              </a:spcBef>
              <a:spcAft>
                <a:spcPts val="0"/>
              </a:spcAft>
            </a:pPr>
            <a:r>
              <a:rPr dirty="0" sz="1200">
                <a:solidFill>
                  <a:srgbClr val="000000"/>
                </a:solidFill>
                <a:latin typeface="FCRBNH+ArialMT"/>
                <a:cs typeface="FCRBNH+ArialMT"/>
              </a:rPr>
              <a:t>●</a:t>
            </a:r>
          </a:p>
          <a:p>
            <a:pPr marL="0" marR="0">
              <a:lnSpc>
                <a:spcPts val="1340"/>
              </a:lnSpc>
              <a:spcBef>
                <a:spcPts val="365"/>
              </a:spcBef>
              <a:spcAft>
                <a:spcPts val="0"/>
              </a:spcAft>
            </a:pPr>
            <a:r>
              <a:rPr dirty="0" sz="1200">
                <a:solidFill>
                  <a:srgbClr val="000000"/>
                </a:solidFill>
                <a:latin typeface="FCRBNH+ArialMT"/>
                <a:cs typeface="FCRBNH+ArialMT"/>
              </a:rPr>
              <a:t>●</a:t>
            </a:r>
          </a:p>
          <a:p>
            <a:pPr marL="0" marR="0">
              <a:lnSpc>
                <a:spcPts val="1340"/>
              </a:lnSpc>
              <a:spcBef>
                <a:spcPts val="365"/>
              </a:spcBef>
              <a:spcAft>
                <a:spcPts val="0"/>
              </a:spcAft>
            </a:pPr>
            <a:r>
              <a:rPr dirty="0" sz="1200">
                <a:solidFill>
                  <a:srgbClr val="000000"/>
                </a:solidFill>
                <a:latin typeface="FCRBNH+ArialMT"/>
                <a:cs typeface="FCRBNH+ArialMT"/>
              </a:rPr>
              <a:t>●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5078522" y="1976533"/>
            <a:ext cx="667893" cy="202692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296"/>
              </a:lnSpc>
              <a:spcBef>
                <a:spcPts val="0"/>
              </a:spcBef>
              <a:spcAft>
                <a:spcPts val="0"/>
              </a:spcAft>
            </a:pPr>
            <a:r>
              <a:rPr dirty="0" sz="1200">
                <a:solidFill>
                  <a:srgbClr val="000000"/>
                </a:solidFill>
                <a:latin typeface="PGPHBM+Lato-Light"/>
                <a:cs typeface="PGPHBM+Lato-Light"/>
              </a:rPr>
              <a:t>Medical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5078522" y="2186845"/>
            <a:ext cx="869822" cy="202692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296"/>
              </a:lnSpc>
              <a:spcBef>
                <a:spcPts val="0"/>
              </a:spcBef>
              <a:spcAft>
                <a:spcPts val="0"/>
              </a:spcAft>
            </a:pPr>
            <a:r>
              <a:rPr dirty="0" sz="1200">
                <a:solidFill>
                  <a:srgbClr val="000000"/>
                </a:solidFill>
                <a:latin typeface="PGPHBM+Lato-Light"/>
                <a:cs typeface="PGPHBM+Lato-Light"/>
              </a:rPr>
              <a:t>Disabilities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5078522" y="2397157"/>
            <a:ext cx="1288389" cy="202692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296"/>
              </a:lnSpc>
              <a:spcBef>
                <a:spcPts val="0"/>
              </a:spcBef>
              <a:spcAft>
                <a:spcPts val="0"/>
              </a:spcAft>
            </a:pPr>
            <a:r>
              <a:rPr dirty="0" sz="1200">
                <a:solidFill>
                  <a:srgbClr val="000000"/>
                </a:solidFill>
                <a:latin typeface="PGPHBM+Lato-Light"/>
                <a:cs typeface="PGPHBM+Lato-Light"/>
              </a:rPr>
              <a:t>Functional</a:t>
            </a:r>
            <a:r>
              <a:rPr dirty="0" sz="12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200">
                <a:solidFill>
                  <a:srgbClr val="000000"/>
                </a:solidFill>
                <a:latin typeface="PGPHBM+Lato-Light"/>
                <a:cs typeface="PGPHBM+Lato-Light"/>
              </a:rPr>
              <a:t>Needs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1446800" y="2607469"/>
            <a:ext cx="1029919" cy="202692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296"/>
              </a:lnSpc>
              <a:spcBef>
                <a:spcPts val="0"/>
              </a:spcBef>
              <a:spcAft>
                <a:spcPts val="0"/>
              </a:spcAft>
            </a:pPr>
            <a:r>
              <a:rPr dirty="0" sz="1200">
                <a:solidFill>
                  <a:srgbClr val="000000"/>
                </a:solidFill>
                <a:latin typeface="PGPHBM+Lato-Light"/>
                <a:cs typeface="PGPHBM+Lato-Light"/>
              </a:rPr>
              <a:t>How</a:t>
            </a:r>
            <a:r>
              <a:rPr dirty="0" sz="12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200">
                <a:solidFill>
                  <a:srgbClr val="000000"/>
                </a:solidFill>
                <a:latin typeface="PGPHBM+Lato-Light"/>
                <a:cs typeface="PGPHBM+Lato-Light"/>
              </a:rPr>
              <a:t>to</a:t>
            </a:r>
            <a:r>
              <a:rPr dirty="0" sz="12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200">
                <a:solidFill>
                  <a:srgbClr val="000000"/>
                </a:solidFill>
                <a:latin typeface="PGPHBM+Lato-Light"/>
                <a:cs typeface="PGPHBM+Lato-Light"/>
              </a:rPr>
              <a:t>verify</a:t>
            </a:r>
          </a:p>
        </p:txBody>
      </p:sp>
      <p:sp>
        <p:nvSpPr>
          <p:cNvPr id="15" name="object 15"/>
          <p:cNvSpPr txBox="1"/>
          <p:nvPr/>
        </p:nvSpPr>
        <p:spPr>
          <a:xfrm>
            <a:off x="1446800" y="2817781"/>
            <a:ext cx="1427759" cy="202692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296"/>
              </a:lnSpc>
              <a:spcBef>
                <a:spcPts val="0"/>
              </a:spcBef>
              <a:spcAft>
                <a:spcPts val="0"/>
              </a:spcAft>
            </a:pPr>
            <a:r>
              <a:rPr dirty="0" sz="1200">
                <a:solidFill>
                  <a:srgbClr val="000000"/>
                </a:solidFill>
                <a:latin typeface="PGPHBM+Lato-Light"/>
                <a:cs typeface="PGPHBM+Lato-Light"/>
              </a:rPr>
              <a:t>custody/permission</a:t>
            </a:r>
          </a:p>
        </p:txBody>
      </p:sp>
      <p:sp>
        <p:nvSpPr>
          <p:cNvPr id="16" name="object 16"/>
          <p:cNvSpPr txBox="1"/>
          <p:nvPr/>
        </p:nvSpPr>
        <p:spPr>
          <a:xfrm>
            <a:off x="1446800" y="3238405"/>
            <a:ext cx="1341805" cy="41300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296"/>
              </a:lnSpc>
              <a:spcBef>
                <a:spcPts val="0"/>
              </a:spcBef>
              <a:spcAft>
                <a:spcPts val="0"/>
              </a:spcAft>
            </a:pPr>
            <a:r>
              <a:rPr dirty="0" sz="1200">
                <a:solidFill>
                  <a:srgbClr val="000000"/>
                </a:solidFill>
                <a:latin typeface="PGPHBM+Lato-Light"/>
                <a:cs typeface="PGPHBM+Lato-Light"/>
              </a:rPr>
              <a:t>Communication</a:t>
            </a:r>
            <a:r>
              <a:rPr dirty="0" sz="12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200">
                <a:solidFill>
                  <a:srgbClr val="000000"/>
                </a:solidFill>
                <a:latin typeface="PGPHBM+Lato-Light"/>
                <a:cs typeface="PGPHBM+Lato-Light"/>
              </a:rPr>
              <a:t>at</a:t>
            </a:r>
          </a:p>
          <a:p>
            <a:pPr marL="0" marR="0">
              <a:lnSpc>
                <a:spcPts val="1296"/>
              </a:lnSpc>
              <a:spcBef>
                <a:spcPts val="360"/>
              </a:spcBef>
              <a:spcAft>
                <a:spcPts val="0"/>
              </a:spcAft>
            </a:pPr>
            <a:r>
              <a:rPr dirty="0" sz="1200">
                <a:solidFill>
                  <a:srgbClr val="000000"/>
                </a:solidFill>
                <a:latin typeface="PGPHBM+Lato-Light"/>
                <a:cs typeface="PGPHBM+Lato-Light"/>
              </a:rPr>
              <a:t>Reunification</a:t>
            </a:r>
            <a:r>
              <a:rPr dirty="0" sz="12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200">
                <a:solidFill>
                  <a:srgbClr val="000000"/>
                </a:solidFill>
                <a:latin typeface="PGPHBM+Lato-Light"/>
                <a:cs typeface="PGPHBM+Lato-Light"/>
              </a:rPr>
              <a:t>Site</a:t>
            </a:r>
          </a:p>
        </p:txBody>
      </p:sp>
      <p:sp>
        <p:nvSpPr>
          <p:cNvPr id="17" name="object 17"/>
          <p:cNvSpPr txBox="1"/>
          <p:nvPr/>
        </p:nvSpPr>
        <p:spPr>
          <a:xfrm>
            <a:off x="1446800" y="3869342"/>
            <a:ext cx="1476984" cy="104394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296"/>
              </a:lnSpc>
              <a:spcBef>
                <a:spcPts val="0"/>
              </a:spcBef>
              <a:spcAft>
                <a:spcPts val="0"/>
              </a:spcAft>
            </a:pPr>
            <a:r>
              <a:rPr dirty="0" sz="1200">
                <a:solidFill>
                  <a:srgbClr val="000000"/>
                </a:solidFill>
                <a:latin typeface="PGPHBM+Lato-Light"/>
                <a:cs typeface="PGPHBM+Lato-Light"/>
              </a:rPr>
              <a:t>Managing</a:t>
            </a:r>
            <a:r>
              <a:rPr dirty="0" sz="12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200">
                <a:solidFill>
                  <a:srgbClr val="000000"/>
                </a:solidFill>
                <a:latin typeface="PGPHBM+Lato-Light"/>
                <a:cs typeface="PGPHBM+Lato-Light"/>
              </a:rPr>
              <a:t>the</a:t>
            </a:r>
            <a:r>
              <a:rPr dirty="0" sz="12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200">
                <a:solidFill>
                  <a:srgbClr val="000000"/>
                </a:solidFill>
                <a:latin typeface="PGPHBM+Lato-Light"/>
                <a:cs typeface="PGPHBM+Lato-Light"/>
              </a:rPr>
              <a:t>Media</a:t>
            </a:r>
          </a:p>
          <a:p>
            <a:pPr marL="0" marR="0">
              <a:lnSpc>
                <a:spcPts val="1296"/>
              </a:lnSpc>
              <a:spcBef>
                <a:spcPts val="2016"/>
              </a:spcBef>
              <a:spcAft>
                <a:spcPts val="0"/>
              </a:spcAft>
            </a:pPr>
            <a:r>
              <a:rPr dirty="0" sz="1200">
                <a:solidFill>
                  <a:srgbClr val="000000"/>
                </a:solidFill>
                <a:latin typeface="PGPHBM+Lato-Light"/>
                <a:cs typeface="PGPHBM+Lato-Light"/>
              </a:rPr>
              <a:t>No</a:t>
            </a:r>
            <a:r>
              <a:rPr dirty="0" sz="12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200">
                <a:solidFill>
                  <a:srgbClr val="000000"/>
                </a:solidFill>
                <a:latin typeface="PGPHBM+Lato-Light"/>
                <a:cs typeface="PGPHBM+Lato-Light"/>
              </a:rPr>
              <a:t>leaving</a:t>
            </a:r>
            <a:r>
              <a:rPr dirty="0" sz="12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200">
                <a:solidFill>
                  <a:srgbClr val="000000"/>
                </a:solidFill>
                <a:latin typeface="PGPHBM+Lato-Light"/>
                <a:cs typeface="PGPHBM+Lato-Light"/>
              </a:rPr>
              <a:t>on</a:t>
            </a:r>
            <a:r>
              <a:rPr dirty="0" sz="12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200">
                <a:solidFill>
                  <a:srgbClr val="000000"/>
                </a:solidFill>
                <a:latin typeface="PGPHBM+Lato-Light"/>
                <a:cs typeface="PGPHBM+Lato-Light"/>
              </a:rPr>
              <a:t>own</a:t>
            </a:r>
          </a:p>
          <a:p>
            <a:pPr marL="0" marR="0">
              <a:lnSpc>
                <a:spcPts val="1296"/>
              </a:lnSpc>
              <a:spcBef>
                <a:spcPts val="2016"/>
              </a:spcBef>
              <a:spcAft>
                <a:spcPts val="0"/>
              </a:spcAft>
            </a:pPr>
            <a:r>
              <a:rPr dirty="0" sz="1200">
                <a:solidFill>
                  <a:srgbClr val="000000"/>
                </a:solidFill>
                <a:latin typeface="PGPHBM+Lato-Light"/>
                <a:cs typeface="PGPHBM+Lato-Light"/>
              </a:rPr>
              <a:t>Addressing</a:t>
            </a:r>
            <a:r>
              <a:rPr dirty="0" sz="12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200">
                <a:solidFill>
                  <a:srgbClr val="000000"/>
                </a:solidFill>
                <a:latin typeface="PGPHBM+Lato-Light"/>
                <a:cs typeface="PGPHBM+Lato-Light"/>
              </a:rPr>
              <a:t>barriers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312524" y="488825"/>
            <a:ext cx="2009139" cy="4826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3500"/>
              </a:lnSpc>
              <a:spcBef>
                <a:spcPts val="0"/>
              </a:spcBef>
              <a:spcAft>
                <a:spcPts val="0"/>
              </a:spcAft>
            </a:pPr>
            <a:r>
              <a:rPr dirty="0" sz="2500" b="1">
                <a:solidFill>
                  <a:srgbClr val="cc0000"/>
                </a:solidFill>
                <a:latin typeface="SSIHNQ+Poppins-Bold"/>
                <a:cs typeface="SSIHNQ+Poppins-Bold"/>
              </a:rPr>
              <a:t>Challenges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067275" y="1254764"/>
            <a:ext cx="1815287" cy="21640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403"/>
              </a:lnSpc>
              <a:spcBef>
                <a:spcPts val="0"/>
              </a:spcBef>
              <a:spcAft>
                <a:spcPts val="0"/>
              </a:spcAft>
            </a:pP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High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Stress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and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Anxiety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213325" y="1480824"/>
            <a:ext cx="252121" cy="45038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452"/>
              </a:lnSpc>
              <a:spcBef>
                <a:spcPts val="0"/>
              </a:spcBef>
              <a:spcAft>
                <a:spcPts val="0"/>
              </a:spcAft>
            </a:pPr>
            <a:r>
              <a:rPr dirty="0" sz="1300">
                <a:solidFill>
                  <a:srgbClr val="000000"/>
                </a:solidFill>
                <a:latin typeface="FCRBNH+ArialMT"/>
                <a:cs typeface="FCRBNH+ArialMT"/>
              </a:rPr>
              <a:t>●</a:t>
            </a:r>
          </a:p>
          <a:p>
            <a:pPr marL="0" marR="0">
              <a:lnSpc>
                <a:spcPts val="1452"/>
              </a:lnSpc>
              <a:spcBef>
                <a:spcPts val="291"/>
              </a:spcBef>
              <a:spcAft>
                <a:spcPts val="0"/>
              </a:spcAft>
            </a:pPr>
            <a:r>
              <a:rPr dirty="0" sz="1300">
                <a:solidFill>
                  <a:srgbClr val="000000"/>
                </a:solidFill>
                <a:latin typeface="FCRBNH+ArialMT"/>
                <a:cs typeface="FCRBNH+ArialMT"/>
              </a:rPr>
              <a:t>●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524475" y="1482603"/>
            <a:ext cx="1748834" cy="444246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403"/>
              </a:lnSpc>
              <a:spcBef>
                <a:spcPts val="0"/>
              </a:spcBef>
              <a:spcAft>
                <a:spcPts val="0"/>
              </a:spcAft>
            </a:pP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NOT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A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TIMED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EVENT</a:t>
            </a:r>
          </a:p>
          <a:p>
            <a:pPr marL="0" marR="0">
              <a:lnSpc>
                <a:spcPts val="1403"/>
              </a:lnSpc>
              <a:spcBef>
                <a:spcPts val="390"/>
              </a:spcBef>
              <a:spcAft>
                <a:spcPts val="0"/>
              </a:spcAft>
            </a:pP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USE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ICS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067275" y="2166117"/>
            <a:ext cx="4586858" cy="44424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403"/>
              </a:lnSpc>
              <a:spcBef>
                <a:spcPts val="0"/>
              </a:spcBef>
              <a:spcAft>
                <a:spcPts val="0"/>
              </a:spcAft>
            </a:pP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Keep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parents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away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from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students</a:t>
            </a:r>
          </a:p>
          <a:p>
            <a:pPr marL="457200" marR="0">
              <a:lnSpc>
                <a:spcPts val="1403"/>
              </a:lnSpc>
              <a:spcBef>
                <a:spcPts val="390"/>
              </a:spcBef>
              <a:spcAft>
                <a:spcPts val="0"/>
              </a:spcAft>
            </a:pP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Make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sure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parents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know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about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the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process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ahead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of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time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1213325" y="2392176"/>
            <a:ext cx="252121" cy="222547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452"/>
              </a:lnSpc>
              <a:spcBef>
                <a:spcPts val="0"/>
              </a:spcBef>
              <a:spcAft>
                <a:spcPts val="0"/>
              </a:spcAft>
            </a:pPr>
            <a:r>
              <a:rPr dirty="0" sz="1300">
                <a:solidFill>
                  <a:srgbClr val="000000"/>
                </a:solidFill>
                <a:latin typeface="FCRBNH+ArialMT"/>
                <a:cs typeface="FCRBNH+ArialMT"/>
              </a:rPr>
              <a:t>●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1670525" y="2620014"/>
            <a:ext cx="252121" cy="45038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452"/>
              </a:lnSpc>
              <a:spcBef>
                <a:spcPts val="0"/>
              </a:spcBef>
              <a:spcAft>
                <a:spcPts val="0"/>
              </a:spcAft>
            </a:pPr>
            <a:r>
              <a:rPr dirty="0" sz="1300">
                <a:solidFill>
                  <a:srgbClr val="000000"/>
                </a:solidFill>
                <a:latin typeface="FCRBNH+ArialMT"/>
                <a:cs typeface="FCRBNH+ArialMT"/>
              </a:rPr>
              <a:t>○</a:t>
            </a:r>
          </a:p>
          <a:p>
            <a:pPr marL="0" marR="0">
              <a:lnSpc>
                <a:spcPts val="1452"/>
              </a:lnSpc>
              <a:spcBef>
                <a:spcPts val="291"/>
              </a:spcBef>
              <a:spcAft>
                <a:spcPts val="0"/>
              </a:spcAft>
            </a:pPr>
            <a:r>
              <a:rPr dirty="0" sz="1300">
                <a:solidFill>
                  <a:srgbClr val="000000"/>
                </a:solidFill>
                <a:latin typeface="FCRBNH+ArialMT"/>
                <a:cs typeface="FCRBNH+ArialMT"/>
              </a:rPr>
              <a:t>○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1981675" y="2621793"/>
            <a:ext cx="2135828" cy="44424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403"/>
              </a:lnSpc>
              <a:spcBef>
                <a:spcPts val="0"/>
              </a:spcBef>
              <a:spcAft>
                <a:spcPts val="0"/>
              </a:spcAft>
            </a:pP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Practice,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practice,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practice</a:t>
            </a:r>
          </a:p>
          <a:p>
            <a:pPr marL="0" marR="0">
              <a:lnSpc>
                <a:spcPts val="1403"/>
              </a:lnSpc>
              <a:spcBef>
                <a:spcPts val="390"/>
              </a:spcBef>
              <a:spcAft>
                <a:spcPts val="0"/>
              </a:spcAft>
            </a:pP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Be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firm,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calm,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and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consistent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1067275" y="3305307"/>
            <a:ext cx="3080944" cy="21640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403"/>
              </a:lnSpc>
              <a:spcBef>
                <a:spcPts val="0"/>
              </a:spcBef>
              <a:spcAft>
                <a:spcPts val="0"/>
              </a:spcAft>
            </a:pP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Non-custodial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parent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tried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to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pick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up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child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1213325" y="3531366"/>
            <a:ext cx="252121" cy="678223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452"/>
              </a:lnSpc>
              <a:spcBef>
                <a:spcPts val="0"/>
              </a:spcBef>
              <a:spcAft>
                <a:spcPts val="0"/>
              </a:spcAft>
            </a:pPr>
            <a:r>
              <a:rPr dirty="0" sz="1300">
                <a:solidFill>
                  <a:srgbClr val="000000"/>
                </a:solidFill>
                <a:latin typeface="FCRBNH+ArialMT"/>
                <a:cs typeface="FCRBNH+ArialMT"/>
              </a:rPr>
              <a:t>●</a:t>
            </a:r>
          </a:p>
          <a:p>
            <a:pPr marL="0" marR="0">
              <a:lnSpc>
                <a:spcPts val="1452"/>
              </a:lnSpc>
              <a:spcBef>
                <a:spcPts val="291"/>
              </a:spcBef>
              <a:spcAft>
                <a:spcPts val="0"/>
              </a:spcAft>
            </a:pPr>
            <a:r>
              <a:rPr dirty="0" sz="1300">
                <a:solidFill>
                  <a:srgbClr val="000000"/>
                </a:solidFill>
                <a:latin typeface="FCRBNH+ArialMT"/>
                <a:cs typeface="FCRBNH+ArialMT"/>
              </a:rPr>
              <a:t>●</a:t>
            </a:r>
          </a:p>
          <a:p>
            <a:pPr marL="0" marR="0">
              <a:lnSpc>
                <a:spcPts val="1452"/>
              </a:lnSpc>
              <a:spcBef>
                <a:spcPts val="341"/>
              </a:spcBef>
              <a:spcAft>
                <a:spcPts val="0"/>
              </a:spcAft>
            </a:pPr>
            <a:r>
              <a:rPr dirty="0" sz="1300">
                <a:solidFill>
                  <a:srgbClr val="000000"/>
                </a:solidFill>
                <a:latin typeface="FCRBNH+ArialMT"/>
                <a:cs typeface="FCRBNH+ArialMT"/>
              </a:rPr>
              <a:t>●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1524475" y="3533145"/>
            <a:ext cx="5244990" cy="444246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403"/>
              </a:lnSpc>
              <a:spcBef>
                <a:spcPts val="0"/>
              </a:spcBef>
              <a:spcAft>
                <a:spcPts val="0"/>
              </a:spcAft>
            </a:pP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Do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not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let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them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unless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you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have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explicit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permission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from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custodial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parent</a:t>
            </a:r>
          </a:p>
          <a:p>
            <a:pPr marL="0" marR="0">
              <a:lnSpc>
                <a:spcPts val="1403"/>
              </a:lnSpc>
              <a:spcBef>
                <a:spcPts val="389"/>
              </a:spcBef>
              <a:spcAft>
                <a:spcPts val="0"/>
              </a:spcAft>
            </a:pP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Follow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any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policies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you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have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in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place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for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dismissal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1524475" y="3988821"/>
            <a:ext cx="3478669" cy="21640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403"/>
              </a:lnSpc>
              <a:spcBef>
                <a:spcPts val="0"/>
              </a:spcBef>
              <a:spcAft>
                <a:spcPts val="0"/>
              </a:spcAft>
            </a:pP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Contact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custodial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parent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and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police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if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necessary</a:t>
            </a:r>
          </a:p>
        </p:txBody>
      </p:sp>
      <p:sp>
        <p:nvSpPr>
          <p:cNvPr id="15" name="object 15"/>
          <p:cNvSpPr txBox="1"/>
          <p:nvPr/>
        </p:nvSpPr>
        <p:spPr>
          <a:xfrm>
            <a:off x="1670525" y="4214880"/>
            <a:ext cx="252121" cy="222547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452"/>
              </a:lnSpc>
              <a:spcBef>
                <a:spcPts val="0"/>
              </a:spcBef>
              <a:spcAft>
                <a:spcPts val="0"/>
              </a:spcAft>
            </a:pPr>
            <a:r>
              <a:rPr dirty="0" sz="1300">
                <a:solidFill>
                  <a:srgbClr val="000000"/>
                </a:solidFill>
                <a:latin typeface="FCRBNH+ArialMT"/>
                <a:cs typeface="FCRBNH+ArialMT"/>
              </a:rPr>
              <a:t>○</a:t>
            </a:r>
          </a:p>
        </p:txBody>
      </p:sp>
      <p:sp>
        <p:nvSpPr>
          <p:cNvPr id="16" name="object 16"/>
          <p:cNvSpPr txBox="1"/>
          <p:nvPr/>
        </p:nvSpPr>
        <p:spPr>
          <a:xfrm>
            <a:off x="1981675" y="4216659"/>
            <a:ext cx="3419894" cy="21640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403"/>
              </a:lnSpc>
              <a:spcBef>
                <a:spcPts val="0"/>
              </a:spcBef>
              <a:spcAft>
                <a:spcPts val="0"/>
              </a:spcAft>
            </a:pP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Contact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principal/incident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command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for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advice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312524" y="488825"/>
            <a:ext cx="2009139" cy="4826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3500"/>
              </a:lnSpc>
              <a:spcBef>
                <a:spcPts val="0"/>
              </a:spcBef>
              <a:spcAft>
                <a:spcPts val="0"/>
              </a:spcAft>
            </a:pPr>
            <a:r>
              <a:rPr dirty="0" sz="2500" b="1">
                <a:solidFill>
                  <a:srgbClr val="cc0000"/>
                </a:solidFill>
                <a:latin typeface="SSIHNQ+Poppins-Bold"/>
                <a:cs typeface="SSIHNQ+Poppins-Bold"/>
              </a:rPr>
              <a:t>Challenges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181100" y="1028100"/>
            <a:ext cx="2423286" cy="775906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394"/>
              </a:lnSpc>
              <a:spcBef>
                <a:spcPts val="0"/>
              </a:spcBef>
              <a:spcAft>
                <a:spcPts val="0"/>
              </a:spcAft>
            </a:pP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Maybe,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not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everyone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will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make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it</a:t>
            </a:r>
          </a:p>
          <a:p>
            <a:pPr marL="146564" marR="0">
              <a:lnSpc>
                <a:spcPts val="1394"/>
              </a:lnSpc>
              <a:spcBef>
                <a:spcPts val="77"/>
              </a:spcBef>
              <a:spcAft>
                <a:spcPts val="0"/>
              </a:spcAft>
            </a:pP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1)</a:t>
            </a:r>
            <a:r>
              <a:rPr dirty="0" sz="1300" spc="106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Sent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to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the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hospital</a:t>
            </a:r>
          </a:p>
          <a:p>
            <a:pPr marL="146564" marR="0">
              <a:lnSpc>
                <a:spcPts val="1394"/>
              </a:lnSpc>
              <a:spcBef>
                <a:spcPts val="27"/>
              </a:spcBef>
              <a:spcAft>
                <a:spcPts val="0"/>
              </a:spcAft>
            </a:pP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2)</a:t>
            </a:r>
            <a:r>
              <a:rPr dirty="0" sz="1300" spc="106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Stuck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on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site</a:t>
            </a:r>
          </a:p>
          <a:p>
            <a:pPr marL="146564" marR="0">
              <a:lnSpc>
                <a:spcPts val="1394"/>
              </a:lnSpc>
              <a:spcBef>
                <a:spcPts val="77"/>
              </a:spcBef>
              <a:spcAft>
                <a:spcPts val="0"/>
              </a:spcAft>
            </a:pP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3)</a:t>
            </a:r>
            <a:r>
              <a:rPr dirty="0" sz="1300" spc="106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Missing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327664" y="1775743"/>
            <a:ext cx="1200513" cy="40208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394"/>
              </a:lnSpc>
              <a:spcBef>
                <a:spcPts val="0"/>
              </a:spcBef>
              <a:spcAft>
                <a:spcPts val="0"/>
              </a:spcAft>
            </a:pP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4)</a:t>
            </a:r>
            <a:r>
              <a:rPr dirty="0" sz="1300" spc="106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Entrapped</a:t>
            </a:r>
          </a:p>
          <a:p>
            <a:pPr marL="0" marR="0">
              <a:lnSpc>
                <a:spcPts val="1394"/>
              </a:lnSpc>
              <a:spcBef>
                <a:spcPts val="77"/>
              </a:spcBef>
              <a:spcAft>
                <a:spcPts val="0"/>
              </a:spcAft>
            </a:pP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5)</a:t>
            </a:r>
            <a:r>
              <a:rPr dirty="0" sz="1300" spc="106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Dead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274050" y="2516419"/>
            <a:ext cx="7068129" cy="409052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442"/>
              </a:lnSpc>
              <a:spcBef>
                <a:spcPts val="0"/>
              </a:spcBef>
              <a:spcAft>
                <a:spcPts val="0"/>
              </a:spcAft>
            </a:pP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***</a:t>
            </a:r>
            <a:r>
              <a:rPr dirty="0" sz="1300" b="1">
                <a:solidFill>
                  <a:srgbClr val="000000"/>
                </a:solidFill>
                <a:latin typeface="TNJFRP+Lato-Bold"/>
                <a:cs typeface="TNJFRP+Lato-Bold"/>
              </a:rPr>
              <a:t>When</a:t>
            </a:r>
            <a:r>
              <a:rPr dirty="0" sz="1300" b="1">
                <a:solidFill>
                  <a:srgbClr val="000000"/>
                </a:solidFill>
                <a:latin typeface="TNJFRP+Lato-Bold"/>
                <a:cs typeface="TNJFRP+Lato-Bold"/>
              </a:rPr>
              <a:t> </a:t>
            </a:r>
            <a:r>
              <a:rPr dirty="0" sz="1300" b="1">
                <a:solidFill>
                  <a:srgbClr val="000000"/>
                </a:solidFill>
                <a:latin typeface="TNJFRP+Lato-Bold"/>
                <a:cs typeface="TNJFRP+Lato-Bold"/>
              </a:rPr>
              <a:t>reunification</a:t>
            </a:r>
            <a:r>
              <a:rPr dirty="0" sz="1300" b="1">
                <a:solidFill>
                  <a:srgbClr val="000000"/>
                </a:solidFill>
                <a:latin typeface="TNJFRP+Lato-Bold"/>
                <a:cs typeface="TNJFRP+Lato-Bold"/>
              </a:rPr>
              <a:t> </a:t>
            </a:r>
            <a:r>
              <a:rPr dirty="0" sz="1300" b="1">
                <a:solidFill>
                  <a:srgbClr val="000000"/>
                </a:solidFill>
                <a:latin typeface="TNJFRP+Lato-Bold"/>
                <a:cs typeface="TNJFRP+Lato-Bold"/>
              </a:rPr>
              <a:t>is</a:t>
            </a:r>
            <a:r>
              <a:rPr dirty="0" sz="1300" b="1">
                <a:solidFill>
                  <a:srgbClr val="000000"/>
                </a:solidFill>
                <a:latin typeface="TNJFRP+Lato-Bold"/>
                <a:cs typeface="TNJFRP+Lato-Bold"/>
              </a:rPr>
              <a:t> </a:t>
            </a:r>
            <a:r>
              <a:rPr dirty="0" sz="1300" b="1">
                <a:solidFill>
                  <a:srgbClr val="000000"/>
                </a:solidFill>
                <a:latin typeface="TNJFRP+Lato-Bold"/>
                <a:cs typeface="TNJFRP+Lato-Bold"/>
              </a:rPr>
              <a:t>not</a:t>
            </a:r>
            <a:r>
              <a:rPr dirty="0" sz="1300" b="1">
                <a:solidFill>
                  <a:srgbClr val="000000"/>
                </a:solidFill>
                <a:latin typeface="TNJFRP+Lato-Bold"/>
                <a:cs typeface="TNJFRP+Lato-Bold"/>
              </a:rPr>
              <a:t> </a:t>
            </a:r>
            <a:r>
              <a:rPr dirty="0" sz="1300" b="1">
                <a:solidFill>
                  <a:srgbClr val="000000"/>
                </a:solidFill>
                <a:latin typeface="TNJFRP+Lato-Bold"/>
                <a:cs typeface="TNJFRP+Lato-Bold"/>
              </a:rPr>
              <a:t>possible</a:t>
            </a:r>
            <a:r>
              <a:rPr dirty="0" sz="1300" b="1">
                <a:solidFill>
                  <a:srgbClr val="000000"/>
                </a:solidFill>
                <a:latin typeface="TNJFRP+Lato-Bold"/>
                <a:cs typeface="TNJFRP+Lato-Bold"/>
              </a:rPr>
              <a:t> </a:t>
            </a:r>
            <a:r>
              <a:rPr dirty="0" sz="1300" b="1">
                <a:solidFill>
                  <a:srgbClr val="000000"/>
                </a:solidFill>
                <a:latin typeface="TNJFRP+Lato-Bold"/>
                <a:cs typeface="TNJFRP+Lato-Bold"/>
              </a:rPr>
              <a:t>because</a:t>
            </a:r>
            <a:r>
              <a:rPr dirty="0" sz="1300" b="1">
                <a:solidFill>
                  <a:srgbClr val="000000"/>
                </a:solidFill>
                <a:latin typeface="TNJFRP+Lato-Bold"/>
                <a:cs typeface="TNJFRP+Lato-Bold"/>
              </a:rPr>
              <a:t> </a:t>
            </a:r>
            <a:r>
              <a:rPr dirty="0" sz="1300" b="1">
                <a:solidFill>
                  <a:srgbClr val="000000"/>
                </a:solidFill>
                <a:latin typeface="TNJFRP+Lato-Bold"/>
                <a:cs typeface="TNJFRP+Lato-Bold"/>
              </a:rPr>
              <a:t>a</a:t>
            </a:r>
            <a:r>
              <a:rPr dirty="0" sz="1300" b="1">
                <a:solidFill>
                  <a:srgbClr val="000000"/>
                </a:solidFill>
                <a:latin typeface="TNJFRP+Lato-Bold"/>
                <a:cs typeface="TNJFRP+Lato-Bold"/>
              </a:rPr>
              <a:t> </a:t>
            </a:r>
            <a:r>
              <a:rPr dirty="0" sz="1300" b="1">
                <a:solidFill>
                  <a:srgbClr val="000000"/>
                </a:solidFill>
                <a:latin typeface="TNJFRP+Lato-Bold"/>
                <a:cs typeface="TNJFRP+Lato-Bold"/>
              </a:rPr>
              <a:t>child</a:t>
            </a:r>
            <a:r>
              <a:rPr dirty="0" sz="1300" b="1">
                <a:solidFill>
                  <a:srgbClr val="000000"/>
                </a:solidFill>
                <a:latin typeface="TNJFRP+Lato-Bold"/>
                <a:cs typeface="TNJFRP+Lato-Bold"/>
              </a:rPr>
              <a:t> </a:t>
            </a:r>
            <a:r>
              <a:rPr dirty="0" sz="1300" b="1">
                <a:solidFill>
                  <a:srgbClr val="000000"/>
                </a:solidFill>
                <a:latin typeface="TNJFRP+Lato-Bold"/>
                <a:cs typeface="TNJFRP+Lato-Bold"/>
              </a:rPr>
              <a:t>is</a:t>
            </a:r>
            <a:r>
              <a:rPr dirty="0" sz="1300" b="1">
                <a:solidFill>
                  <a:srgbClr val="000000"/>
                </a:solidFill>
                <a:latin typeface="TNJFRP+Lato-Bold"/>
                <a:cs typeface="TNJFRP+Lato-Bold"/>
              </a:rPr>
              <a:t> </a:t>
            </a:r>
            <a:r>
              <a:rPr dirty="0" sz="1300" b="1">
                <a:solidFill>
                  <a:srgbClr val="000000"/>
                </a:solidFill>
                <a:latin typeface="TNJFRP+Lato-Bold"/>
                <a:cs typeface="TNJFRP+Lato-Bold"/>
              </a:rPr>
              <a:t>missing,</a:t>
            </a:r>
            <a:r>
              <a:rPr dirty="0" sz="1300" b="1">
                <a:solidFill>
                  <a:srgbClr val="000000"/>
                </a:solidFill>
                <a:latin typeface="TNJFRP+Lato-Bold"/>
                <a:cs typeface="TNJFRP+Lato-Bold"/>
              </a:rPr>
              <a:t> </a:t>
            </a:r>
            <a:r>
              <a:rPr dirty="0" sz="1300" b="1">
                <a:solidFill>
                  <a:srgbClr val="000000"/>
                </a:solidFill>
                <a:latin typeface="TNJFRP+Lato-Bold"/>
                <a:cs typeface="TNJFRP+Lato-Bold"/>
              </a:rPr>
              <a:t>injured,</a:t>
            </a:r>
            <a:r>
              <a:rPr dirty="0" sz="1300" b="1">
                <a:solidFill>
                  <a:srgbClr val="000000"/>
                </a:solidFill>
                <a:latin typeface="TNJFRP+Lato-Bold"/>
                <a:cs typeface="TNJFRP+Lato-Bold"/>
              </a:rPr>
              <a:t> </a:t>
            </a:r>
            <a:r>
              <a:rPr dirty="0" sz="1300" b="1">
                <a:solidFill>
                  <a:srgbClr val="000000"/>
                </a:solidFill>
                <a:latin typeface="TNJFRP+Lato-Bold"/>
                <a:cs typeface="TNJFRP+Lato-Bold"/>
              </a:rPr>
              <a:t>or</a:t>
            </a:r>
            <a:r>
              <a:rPr dirty="0" sz="1300" b="1">
                <a:solidFill>
                  <a:srgbClr val="000000"/>
                </a:solidFill>
                <a:latin typeface="TNJFRP+Lato-Bold"/>
                <a:cs typeface="TNJFRP+Lato-Bold"/>
              </a:rPr>
              <a:t> </a:t>
            </a:r>
            <a:r>
              <a:rPr dirty="0" sz="1300" b="1">
                <a:solidFill>
                  <a:srgbClr val="000000"/>
                </a:solidFill>
                <a:latin typeface="TNJFRP+Lato-Bold"/>
                <a:cs typeface="TNJFRP+Lato-Bold"/>
              </a:rPr>
              <a:t>killed,</a:t>
            </a:r>
            <a:r>
              <a:rPr dirty="0" sz="1300" b="1">
                <a:solidFill>
                  <a:srgbClr val="000000"/>
                </a:solidFill>
                <a:latin typeface="TNJFRP+Lato-Bold"/>
                <a:cs typeface="TNJFRP+Lato-Bold"/>
              </a:rPr>
              <a:t> </a:t>
            </a:r>
            <a:r>
              <a:rPr dirty="0" sz="1300" b="1">
                <a:solidFill>
                  <a:srgbClr val="000000"/>
                </a:solidFill>
                <a:latin typeface="TNJFRP+Lato-Bold"/>
                <a:cs typeface="TNJFRP+Lato-Bold"/>
              </a:rPr>
              <a:t>how</a:t>
            </a:r>
            <a:r>
              <a:rPr dirty="0" sz="1300" b="1">
                <a:solidFill>
                  <a:srgbClr val="000000"/>
                </a:solidFill>
                <a:latin typeface="TNJFRP+Lato-Bold"/>
                <a:cs typeface="TNJFRP+Lato-Bold"/>
              </a:rPr>
              <a:t> </a:t>
            </a:r>
            <a:r>
              <a:rPr dirty="0" sz="1300" b="1">
                <a:solidFill>
                  <a:srgbClr val="000000"/>
                </a:solidFill>
                <a:latin typeface="TNJFRP+Lato-Bold"/>
                <a:cs typeface="TNJFRP+Lato-Bold"/>
              </a:rPr>
              <a:t>and</a:t>
            </a:r>
            <a:r>
              <a:rPr dirty="0" sz="1300" b="1">
                <a:solidFill>
                  <a:srgbClr val="000000"/>
                </a:solidFill>
                <a:latin typeface="TNJFRP+Lato-Bold"/>
                <a:cs typeface="TNJFRP+Lato-Bold"/>
              </a:rPr>
              <a:t> </a:t>
            </a:r>
            <a:r>
              <a:rPr dirty="0" sz="1300" b="1">
                <a:solidFill>
                  <a:srgbClr val="000000"/>
                </a:solidFill>
                <a:latin typeface="TNJFRP+Lato-Bold"/>
                <a:cs typeface="TNJFRP+Lato-Bold"/>
              </a:rPr>
              <a:t>when</a:t>
            </a:r>
          </a:p>
          <a:p>
            <a:pPr marL="1594998" marR="0">
              <a:lnSpc>
                <a:spcPts val="1442"/>
              </a:lnSpc>
              <a:spcBef>
                <a:spcPts val="72"/>
              </a:spcBef>
              <a:spcAft>
                <a:spcPts val="0"/>
              </a:spcAft>
            </a:pPr>
            <a:r>
              <a:rPr dirty="0" sz="1300" b="1">
                <a:solidFill>
                  <a:srgbClr val="000000"/>
                </a:solidFill>
                <a:latin typeface="TNJFRP+Lato-Bold"/>
                <a:cs typeface="TNJFRP+Lato-Bold"/>
              </a:rPr>
              <a:t>this</a:t>
            </a:r>
            <a:r>
              <a:rPr dirty="0" sz="1300" b="1">
                <a:solidFill>
                  <a:srgbClr val="000000"/>
                </a:solidFill>
                <a:latin typeface="TNJFRP+Lato-Bold"/>
                <a:cs typeface="TNJFRP+Lato-Bold"/>
              </a:rPr>
              <a:t> </a:t>
            </a:r>
            <a:r>
              <a:rPr dirty="0" sz="1300" b="1">
                <a:solidFill>
                  <a:srgbClr val="000000"/>
                </a:solidFill>
                <a:latin typeface="TNJFRP+Lato-Bold"/>
                <a:cs typeface="TNJFRP+Lato-Bold"/>
              </a:rPr>
              <a:t>information</a:t>
            </a:r>
            <a:r>
              <a:rPr dirty="0" sz="1300" b="1">
                <a:solidFill>
                  <a:srgbClr val="000000"/>
                </a:solidFill>
                <a:latin typeface="TNJFRP+Lato-Bold"/>
                <a:cs typeface="TNJFRP+Lato-Bold"/>
              </a:rPr>
              <a:t> </a:t>
            </a:r>
            <a:r>
              <a:rPr dirty="0" sz="1300" b="1">
                <a:solidFill>
                  <a:srgbClr val="000000"/>
                </a:solidFill>
                <a:latin typeface="TNJFRP+Lato-Bold"/>
                <a:cs typeface="TNJFRP+Lato-Bold"/>
              </a:rPr>
              <a:t>is</a:t>
            </a:r>
            <a:r>
              <a:rPr dirty="0" sz="1300" b="1">
                <a:solidFill>
                  <a:srgbClr val="000000"/>
                </a:solidFill>
                <a:latin typeface="TNJFRP+Lato-Bold"/>
                <a:cs typeface="TNJFRP+Lato-Bold"/>
              </a:rPr>
              <a:t> </a:t>
            </a:r>
            <a:r>
              <a:rPr dirty="0" sz="1300" b="1">
                <a:solidFill>
                  <a:srgbClr val="000000"/>
                </a:solidFill>
                <a:latin typeface="TNJFRP+Lato-Bold"/>
                <a:cs typeface="TNJFRP+Lato-Bold"/>
              </a:rPr>
              <a:t>provided</a:t>
            </a:r>
            <a:r>
              <a:rPr dirty="0" sz="1300" b="1">
                <a:solidFill>
                  <a:srgbClr val="000000"/>
                </a:solidFill>
                <a:latin typeface="TNJFRP+Lato-Bold"/>
                <a:cs typeface="TNJFRP+Lato-Bold"/>
              </a:rPr>
              <a:t> </a:t>
            </a:r>
            <a:r>
              <a:rPr dirty="0" sz="1300" b="1">
                <a:solidFill>
                  <a:srgbClr val="000000"/>
                </a:solidFill>
                <a:latin typeface="TNJFRP+Lato-Bold"/>
                <a:cs typeface="TNJFRP+Lato-Bold"/>
              </a:rPr>
              <a:t>to</a:t>
            </a:r>
            <a:r>
              <a:rPr dirty="0" sz="1300" b="1">
                <a:solidFill>
                  <a:srgbClr val="000000"/>
                </a:solidFill>
                <a:latin typeface="TNJFRP+Lato-Bold"/>
                <a:cs typeface="TNJFRP+Lato-Bold"/>
              </a:rPr>
              <a:t> </a:t>
            </a:r>
            <a:r>
              <a:rPr dirty="0" sz="1300" b="1">
                <a:solidFill>
                  <a:srgbClr val="000000"/>
                </a:solidFill>
                <a:latin typeface="TNJFRP+Lato-Bold"/>
                <a:cs typeface="TNJFRP+Lato-Bold"/>
              </a:rPr>
              <a:t>families</a:t>
            </a:r>
            <a:r>
              <a:rPr dirty="0" sz="1300" b="1">
                <a:solidFill>
                  <a:srgbClr val="000000"/>
                </a:solidFill>
                <a:latin typeface="TNJFRP+Lato-Bold"/>
                <a:cs typeface="TNJFRP+Lato-Bold"/>
              </a:rPr>
              <a:t> </a:t>
            </a:r>
            <a:r>
              <a:rPr dirty="0" sz="1300" b="1">
                <a:solidFill>
                  <a:srgbClr val="000000"/>
                </a:solidFill>
                <a:latin typeface="TNJFRP+Lato-Bold"/>
                <a:cs typeface="TNJFRP+Lato-Bold"/>
              </a:rPr>
              <a:t>is</a:t>
            </a:r>
            <a:r>
              <a:rPr dirty="0" sz="1300" b="1">
                <a:solidFill>
                  <a:srgbClr val="000000"/>
                </a:solidFill>
                <a:latin typeface="TNJFRP+Lato-Bold"/>
                <a:cs typeface="TNJFRP+Lato-Bold"/>
              </a:rPr>
              <a:t> </a:t>
            </a:r>
            <a:r>
              <a:rPr dirty="0" sz="1300" b="1">
                <a:solidFill>
                  <a:srgbClr val="000000"/>
                </a:solidFill>
                <a:latin typeface="TNJFRP+Lato-Bold"/>
                <a:cs typeface="TNJFRP+Lato-Bold"/>
              </a:rPr>
              <a:t>critical.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***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181100" y="3084120"/>
            <a:ext cx="7082046" cy="40208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394"/>
              </a:lnSpc>
              <a:spcBef>
                <a:spcPts val="0"/>
              </a:spcBef>
              <a:spcAft>
                <a:spcPts val="0"/>
              </a:spcAft>
            </a:pP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Before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an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emergency,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the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planning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team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must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determine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how,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when,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and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by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whom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loved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ones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will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be</a:t>
            </a:r>
          </a:p>
          <a:p>
            <a:pPr marL="0" marR="0">
              <a:lnSpc>
                <a:spcPts val="1394"/>
              </a:lnSpc>
              <a:spcBef>
                <a:spcPts val="77"/>
              </a:spcBef>
              <a:spcAft>
                <a:spcPts val="0"/>
              </a:spcAft>
            </a:pP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informed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if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their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loved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one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is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missing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or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has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been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injured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or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killed.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1181100" y="3644852"/>
            <a:ext cx="7179838" cy="775086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394"/>
              </a:lnSpc>
              <a:spcBef>
                <a:spcPts val="0"/>
              </a:spcBef>
              <a:spcAft>
                <a:spcPts val="0"/>
              </a:spcAft>
            </a:pP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While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law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enforcement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and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medical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examiner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procedures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must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be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followed,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families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should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receive</a:t>
            </a:r>
          </a:p>
          <a:p>
            <a:pPr marL="0" marR="0">
              <a:lnSpc>
                <a:spcPts val="1442"/>
              </a:lnSpc>
              <a:spcBef>
                <a:spcPts val="72"/>
              </a:spcBef>
              <a:spcAft>
                <a:spcPts val="0"/>
              </a:spcAft>
            </a:pP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accurate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information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as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soon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as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possible.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 b="1">
                <a:solidFill>
                  <a:srgbClr val="000000"/>
                </a:solidFill>
                <a:latin typeface="TNJFRP+Lato-Bold"/>
                <a:cs typeface="TNJFRP+Lato-Bold"/>
              </a:rPr>
              <a:t>Having</a:t>
            </a:r>
            <a:r>
              <a:rPr dirty="0" sz="1300" b="1">
                <a:solidFill>
                  <a:srgbClr val="000000"/>
                </a:solidFill>
                <a:latin typeface="TNJFRP+Lato-Bold"/>
                <a:cs typeface="TNJFRP+Lato-Bold"/>
              </a:rPr>
              <a:t> </a:t>
            </a:r>
            <a:r>
              <a:rPr dirty="0" sz="1300" b="1">
                <a:solidFill>
                  <a:srgbClr val="000000"/>
                </a:solidFill>
                <a:latin typeface="TNJFRP+Lato-Bold"/>
                <a:cs typeface="TNJFRP+Lato-Bold"/>
              </a:rPr>
              <a:t>trained</a:t>
            </a:r>
            <a:r>
              <a:rPr dirty="0" sz="1300" b="1">
                <a:solidFill>
                  <a:srgbClr val="000000"/>
                </a:solidFill>
                <a:latin typeface="TNJFRP+Lato-Bold"/>
                <a:cs typeface="TNJFRP+Lato-Bold"/>
              </a:rPr>
              <a:t> </a:t>
            </a:r>
            <a:r>
              <a:rPr dirty="0" sz="1300" b="1">
                <a:solidFill>
                  <a:srgbClr val="000000"/>
                </a:solidFill>
                <a:latin typeface="TNJFRP+Lato-Bold"/>
                <a:cs typeface="TNJFRP+Lato-Bold"/>
              </a:rPr>
              <a:t>personnel</a:t>
            </a:r>
            <a:r>
              <a:rPr dirty="0" sz="1300" b="1">
                <a:solidFill>
                  <a:srgbClr val="000000"/>
                </a:solidFill>
                <a:latin typeface="TNJFRP+Lato-Bold"/>
                <a:cs typeface="TNJFRP+Lato-Bold"/>
              </a:rPr>
              <a:t> </a:t>
            </a:r>
            <a:r>
              <a:rPr dirty="0" sz="1300" b="1">
                <a:solidFill>
                  <a:srgbClr val="000000"/>
                </a:solidFill>
                <a:latin typeface="TNJFRP+Lato-Bold"/>
                <a:cs typeface="TNJFRP+Lato-Bold"/>
              </a:rPr>
              <a:t>immediately</a:t>
            </a:r>
            <a:r>
              <a:rPr dirty="0" sz="1300" b="1">
                <a:solidFill>
                  <a:srgbClr val="000000"/>
                </a:solidFill>
                <a:latin typeface="TNJFRP+Lato-Bold"/>
                <a:cs typeface="TNJFRP+Lato-Bold"/>
              </a:rPr>
              <a:t> </a:t>
            </a:r>
            <a:r>
              <a:rPr dirty="0" sz="1300" b="1">
                <a:solidFill>
                  <a:srgbClr val="000000"/>
                </a:solidFill>
                <a:latin typeface="TNJFRP+Lato-Bold"/>
                <a:cs typeface="TNJFRP+Lato-Bold"/>
              </a:rPr>
              <a:t>available</a:t>
            </a:r>
            <a:r>
              <a:rPr dirty="0" sz="1300" b="1">
                <a:solidFill>
                  <a:srgbClr val="000000"/>
                </a:solidFill>
                <a:latin typeface="TNJFRP+Lato-Bold"/>
                <a:cs typeface="TNJFRP+Lato-Bold"/>
              </a:rPr>
              <a:t> </a:t>
            </a:r>
            <a:r>
              <a:rPr dirty="0" sz="1300" b="1">
                <a:solidFill>
                  <a:srgbClr val="000000"/>
                </a:solidFill>
                <a:latin typeface="TNJFRP+Lato-Bold"/>
                <a:cs typeface="TNJFRP+Lato-Bold"/>
              </a:rPr>
              <a:t>to</a:t>
            </a:r>
            <a:r>
              <a:rPr dirty="0" sz="1300" b="1">
                <a:solidFill>
                  <a:srgbClr val="000000"/>
                </a:solidFill>
                <a:latin typeface="TNJFRP+Lato-Bold"/>
                <a:cs typeface="TNJFRP+Lato-Bold"/>
              </a:rPr>
              <a:t> </a:t>
            </a:r>
            <a:r>
              <a:rPr dirty="0" sz="1300" b="1">
                <a:solidFill>
                  <a:srgbClr val="000000"/>
                </a:solidFill>
                <a:latin typeface="TNJFRP+Lato-Bold"/>
                <a:cs typeface="TNJFRP+Lato-Bold"/>
              </a:rPr>
              <a:t>talk</a:t>
            </a:r>
            <a:r>
              <a:rPr dirty="0" sz="1300" b="1">
                <a:solidFill>
                  <a:srgbClr val="000000"/>
                </a:solidFill>
                <a:latin typeface="TNJFRP+Lato-Bold"/>
                <a:cs typeface="TNJFRP+Lato-Bold"/>
              </a:rPr>
              <a:t> </a:t>
            </a:r>
            <a:r>
              <a:rPr dirty="0" sz="1300" b="1">
                <a:solidFill>
                  <a:srgbClr val="000000"/>
                </a:solidFill>
                <a:latin typeface="TNJFRP+Lato-Bold"/>
                <a:cs typeface="TNJFRP+Lato-Bold"/>
              </a:rPr>
              <a:t>to</a:t>
            </a:r>
          </a:p>
          <a:p>
            <a:pPr marL="0" marR="0">
              <a:lnSpc>
                <a:spcPts val="1442"/>
              </a:lnSpc>
              <a:spcBef>
                <a:spcPts val="22"/>
              </a:spcBef>
              <a:spcAft>
                <a:spcPts val="0"/>
              </a:spcAft>
            </a:pPr>
            <a:r>
              <a:rPr dirty="0" sz="1300" b="1">
                <a:solidFill>
                  <a:srgbClr val="000000"/>
                </a:solidFill>
                <a:latin typeface="TNJFRP+Lato-Bold"/>
                <a:cs typeface="TNJFRP+Lato-Bold"/>
              </a:rPr>
              <a:t>loved</a:t>
            </a:r>
            <a:r>
              <a:rPr dirty="0" sz="1300" b="1">
                <a:solidFill>
                  <a:srgbClr val="000000"/>
                </a:solidFill>
                <a:latin typeface="TNJFRP+Lato-Bold"/>
                <a:cs typeface="TNJFRP+Lato-Bold"/>
              </a:rPr>
              <a:t> </a:t>
            </a:r>
            <a:r>
              <a:rPr dirty="0" sz="1300" b="1">
                <a:solidFill>
                  <a:srgbClr val="000000"/>
                </a:solidFill>
                <a:latin typeface="TNJFRP+Lato-Bold"/>
                <a:cs typeface="TNJFRP+Lato-Bold"/>
              </a:rPr>
              <a:t>ones</a:t>
            </a:r>
            <a:r>
              <a:rPr dirty="0" sz="1300" b="1">
                <a:solidFill>
                  <a:srgbClr val="000000"/>
                </a:solidFill>
                <a:latin typeface="TNJFRP+Lato-Bold"/>
                <a:cs typeface="TNJFRP+Lato-Bold"/>
              </a:rPr>
              <a:t> </a:t>
            </a:r>
            <a:r>
              <a:rPr dirty="0" sz="1300" b="1">
                <a:solidFill>
                  <a:srgbClr val="000000"/>
                </a:solidFill>
                <a:latin typeface="TNJFRP+Lato-Bold"/>
                <a:cs typeface="TNJFRP+Lato-Bold"/>
              </a:rPr>
              <a:t>about</a:t>
            </a:r>
            <a:r>
              <a:rPr dirty="0" sz="1300" b="1">
                <a:solidFill>
                  <a:srgbClr val="000000"/>
                </a:solidFill>
                <a:latin typeface="TNJFRP+Lato-Bold"/>
                <a:cs typeface="TNJFRP+Lato-Bold"/>
              </a:rPr>
              <a:t> </a:t>
            </a:r>
            <a:r>
              <a:rPr dirty="0" sz="1300" b="1">
                <a:solidFill>
                  <a:srgbClr val="000000"/>
                </a:solidFill>
                <a:latin typeface="TNJFRP+Lato-Bold"/>
                <a:cs typeface="TNJFRP+Lato-Bold"/>
              </a:rPr>
              <a:t>death</a:t>
            </a:r>
            <a:r>
              <a:rPr dirty="0" sz="1300" b="1">
                <a:solidFill>
                  <a:srgbClr val="000000"/>
                </a:solidFill>
                <a:latin typeface="TNJFRP+Lato-Bold"/>
                <a:cs typeface="TNJFRP+Lato-Bold"/>
              </a:rPr>
              <a:t> </a:t>
            </a:r>
            <a:r>
              <a:rPr dirty="0" sz="1300" b="1">
                <a:solidFill>
                  <a:srgbClr val="000000"/>
                </a:solidFill>
                <a:latin typeface="TNJFRP+Lato-Bold"/>
                <a:cs typeface="TNJFRP+Lato-Bold"/>
              </a:rPr>
              <a:t>and</a:t>
            </a:r>
            <a:r>
              <a:rPr dirty="0" sz="1300" b="1">
                <a:solidFill>
                  <a:srgbClr val="000000"/>
                </a:solidFill>
                <a:latin typeface="TNJFRP+Lato-Bold"/>
                <a:cs typeface="TNJFRP+Lato-Bold"/>
              </a:rPr>
              <a:t> </a:t>
            </a:r>
            <a:r>
              <a:rPr dirty="0" sz="1300" b="1">
                <a:solidFill>
                  <a:srgbClr val="000000"/>
                </a:solidFill>
                <a:latin typeface="TNJFRP+Lato-Bold"/>
                <a:cs typeface="TNJFRP+Lato-Bold"/>
              </a:rPr>
              <a:t>injury</a:t>
            </a:r>
            <a:r>
              <a:rPr dirty="0" sz="1300" b="1">
                <a:solidFill>
                  <a:srgbClr val="000000"/>
                </a:solidFill>
                <a:latin typeface="TNJFRP+Lato-Bold"/>
                <a:cs typeface="TNJFRP+Lato-Bold"/>
              </a:rPr>
              <a:t> </a:t>
            </a:r>
            <a:r>
              <a:rPr dirty="0" sz="1300" b="1">
                <a:solidFill>
                  <a:srgbClr val="000000"/>
                </a:solidFill>
                <a:latin typeface="TNJFRP+Lato-Bold"/>
                <a:cs typeface="TNJFRP+Lato-Bold"/>
              </a:rPr>
              <a:t>can</a:t>
            </a:r>
            <a:r>
              <a:rPr dirty="0" sz="1300" b="1">
                <a:solidFill>
                  <a:srgbClr val="000000"/>
                </a:solidFill>
                <a:latin typeface="TNJFRP+Lato-Bold"/>
                <a:cs typeface="TNJFRP+Lato-Bold"/>
              </a:rPr>
              <a:t> </a:t>
            </a:r>
            <a:r>
              <a:rPr dirty="0" sz="1300" b="1">
                <a:solidFill>
                  <a:srgbClr val="000000"/>
                </a:solidFill>
                <a:latin typeface="TNJFRP+Lato-Bold"/>
                <a:cs typeface="TNJFRP+Lato-Bold"/>
              </a:rPr>
              <a:t>ensure</a:t>
            </a:r>
            <a:r>
              <a:rPr dirty="0" sz="1300" b="1">
                <a:solidFill>
                  <a:srgbClr val="000000"/>
                </a:solidFill>
                <a:latin typeface="TNJFRP+Lato-Bold"/>
                <a:cs typeface="TNJFRP+Lato-Bold"/>
              </a:rPr>
              <a:t> </a:t>
            </a:r>
            <a:r>
              <a:rPr dirty="0" sz="1300" b="1">
                <a:solidFill>
                  <a:srgbClr val="000000"/>
                </a:solidFill>
                <a:latin typeface="TNJFRP+Lato-Bold"/>
                <a:cs typeface="TNJFRP+Lato-Bold"/>
              </a:rPr>
              <a:t>that</a:t>
            </a:r>
            <a:r>
              <a:rPr dirty="0" sz="1300" b="1">
                <a:solidFill>
                  <a:srgbClr val="000000"/>
                </a:solidFill>
                <a:latin typeface="TNJFRP+Lato-Bold"/>
                <a:cs typeface="TNJFRP+Lato-Bold"/>
              </a:rPr>
              <a:t> </a:t>
            </a:r>
            <a:r>
              <a:rPr dirty="0" sz="1300" b="1">
                <a:solidFill>
                  <a:srgbClr val="000000"/>
                </a:solidFill>
                <a:latin typeface="TNJFRP+Lato-Bold"/>
                <a:cs typeface="TNJFRP+Lato-Bold"/>
              </a:rPr>
              <a:t>families</a:t>
            </a:r>
            <a:r>
              <a:rPr dirty="0" sz="1300" b="1">
                <a:solidFill>
                  <a:srgbClr val="000000"/>
                </a:solidFill>
                <a:latin typeface="TNJFRP+Lato-Bold"/>
                <a:cs typeface="TNJFRP+Lato-Bold"/>
              </a:rPr>
              <a:t> </a:t>
            </a:r>
            <a:r>
              <a:rPr dirty="0" sz="1300" b="1">
                <a:solidFill>
                  <a:srgbClr val="000000"/>
                </a:solidFill>
                <a:latin typeface="TNJFRP+Lato-Bold"/>
                <a:cs typeface="TNJFRP+Lato-Bold"/>
              </a:rPr>
              <a:t>receive</a:t>
            </a:r>
            <a:r>
              <a:rPr dirty="0" sz="1300" b="1">
                <a:solidFill>
                  <a:srgbClr val="000000"/>
                </a:solidFill>
                <a:latin typeface="TNJFRP+Lato-Bold"/>
                <a:cs typeface="TNJFRP+Lato-Bold"/>
              </a:rPr>
              <a:t> </a:t>
            </a:r>
            <a:r>
              <a:rPr dirty="0" sz="1300" b="1">
                <a:solidFill>
                  <a:srgbClr val="000000"/>
                </a:solidFill>
                <a:latin typeface="TNJFRP+Lato-Bold"/>
                <a:cs typeface="TNJFRP+Lato-Bold"/>
              </a:rPr>
              <a:t>accurate</a:t>
            </a:r>
            <a:r>
              <a:rPr dirty="0" sz="1300" b="1">
                <a:solidFill>
                  <a:srgbClr val="000000"/>
                </a:solidFill>
                <a:latin typeface="TNJFRP+Lato-Bold"/>
                <a:cs typeface="TNJFRP+Lato-Bold"/>
              </a:rPr>
              <a:t> </a:t>
            </a:r>
            <a:r>
              <a:rPr dirty="0" sz="1300" b="1">
                <a:solidFill>
                  <a:srgbClr val="000000"/>
                </a:solidFill>
                <a:latin typeface="TNJFRP+Lato-Bold"/>
                <a:cs typeface="TNJFRP+Lato-Bold"/>
              </a:rPr>
              <a:t>and</a:t>
            </a:r>
            <a:r>
              <a:rPr dirty="0" sz="1300" b="1">
                <a:solidFill>
                  <a:srgbClr val="000000"/>
                </a:solidFill>
                <a:latin typeface="TNJFRP+Lato-Bold"/>
                <a:cs typeface="TNJFRP+Lato-Bold"/>
              </a:rPr>
              <a:t> </a:t>
            </a:r>
            <a:r>
              <a:rPr dirty="0" sz="1300" b="1">
                <a:solidFill>
                  <a:srgbClr val="000000"/>
                </a:solidFill>
                <a:latin typeface="TNJFRP+Lato-Bold"/>
                <a:cs typeface="TNJFRP+Lato-Bold"/>
              </a:rPr>
              <a:t>timely</a:t>
            </a:r>
          </a:p>
          <a:p>
            <a:pPr marL="0" marR="0">
              <a:lnSpc>
                <a:spcPts val="1442"/>
              </a:lnSpc>
              <a:spcBef>
                <a:spcPts val="79"/>
              </a:spcBef>
              <a:spcAft>
                <a:spcPts val="0"/>
              </a:spcAft>
            </a:pPr>
            <a:r>
              <a:rPr dirty="0" sz="1300" b="1">
                <a:solidFill>
                  <a:srgbClr val="000000"/>
                </a:solidFill>
                <a:latin typeface="TNJFRP+Lato-Bold"/>
                <a:cs typeface="TNJFRP+Lato-Bold"/>
              </a:rPr>
              <a:t>information</a:t>
            </a:r>
            <a:r>
              <a:rPr dirty="0" sz="1300" b="1">
                <a:solidFill>
                  <a:srgbClr val="000000"/>
                </a:solidFill>
                <a:latin typeface="TNJFRP+Lato-Bold"/>
                <a:cs typeface="TNJFRP+Lato-Bold"/>
              </a:rPr>
              <a:t> </a:t>
            </a:r>
            <a:r>
              <a:rPr dirty="0" sz="1300" b="1">
                <a:solidFill>
                  <a:srgbClr val="000000"/>
                </a:solidFill>
                <a:latin typeface="TNJFRP+Lato-Bold"/>
                <a:cs typeface="TNJFRP+Lato-Bold"/>
              </a:rPr>
              <a:t>in</a:t>
            </a:r>
            <a:r>
              <a:rPr dirty="0" sz="1300" b="1">
                <a:solidFill>
                  <a:srgbClr val="000000"/>
                </a:solidFill>
                <a:latin typeface="TNJFRP+Lato-Bold"/>
                <a:cs typeface="TNJFRP+Lato-Bold"/>
              </a:rPr>
              <a:t> </a:t>
            </a:r>
            <a:r>
              <a:rPr dirty="0" sz="1300" b="1">
                <a:solidFill>
                  <a:srgbClr val="000000"/>
                </a:solidFill>
                <a:latin typeface="TNJFRP+Lato-Bold"/>
                <a:cs typeface="TNJFRP+Lato-Bold"/>
              </a:rPr>
              <a:t>a</a:t>
            </a:r>
            <a:r>
              <a:rPr dirty="0" sz="1300" b="1">
                <a:solidFill>
                  <a:srgbClr val="000000"/>
                </a:solidFill>
                <a:latin typeface="TNJFRP+Lato-Bold"/>
                <a:cs typeface="TNJFRP+Lato-Bold"/>
              </a:rPr>
              <a:t> </a:t>
            </a:r>
            <a:r>
              <a:rPr dirty="0" sz="1300" b="1">
                <a:solidFill>
                  <a:srgbClr val="000000"/>
                </a:solidFill>
                <a:latin typeface="TNJFRP+Lato-Bold"/>
                <a:cs typeface="TNJFRP+Lato-Bold"/>
              </a:rPr>
              <a:t>compassionate</a:t>
            </a:r>
            <a:r>
              <a:rPr dirty="0" sz="1300" b="1">
                <a:solidFill>
                  <a:srgbClr val="000000"/>
                </a:solidFill>
                <a:latin typeface="TNJFRP+Lato-Bold"/>
                <a:cs typeface="TNJFRP+Lato-Bold"/>
              </a:rPr>
              <a:t> </a:t>
            </a:r>
            <a:r>
              <a:rPr dirty="0" sz="1300" b="1">
                <a:solidFill>
                  <a:srgbClr val="000000"/>
                </a:solidFill>
                <a:latin typeface="TNJFRP+Lato-Bold"/>
                <a:cs typeface="TNJFRP+Lato-Bold"/>
              </a:rPr>
              <a:t>manner.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007924" y="488825"/>
            <a:ext cx="7103426" cy="4826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3500"/>
              </a:lnSpc>
              <a:spcBef>
                <a:spcPts val="0"/>
              </a:spcBef>
              <a:spcAft>
                <a:spcPts val="0"/>
              </a:spcAft>
            </a:pPr>
            <a:r>
              <a:rPr dirty="0" sz="2500" b="1">
                <a:solidFill>
                  <a:srgbClr val="cc0000"/>
                </a:solidFill>
                <a:latin typeface="SSIHNQ+Poppins-Bold"/>
                <a:cs typeface="SSIHNQ+Poppins-Bold"/>
              </a:rPr>
              <a:t>Supplies,</a:t>
            </a:r>
            <a:r>
              <a:rPr dirty="0" sz="2500" b="1">
                <a:solidFill>
                  <a:srgbClr val="cc0000"/>
                </a:solidFill>
                <a:latin typeface="SSIHNQ+Poppins-Bold"/>
                <a:cs typeface="SSIHNQ+Poppins-Bold"/>
              </a:rPr>
              <a:t> </a:t>
            </a:r>
            <a:r>
              <a:rPr dirty="0" sz="2500" b="1">
                <a:solidFill>
                  <a:srgbClr val="cc0000"/>
                </a:solidFill>
                <a:latin typeface="SSIHNQ+Poppins-Bold"/>
                <a:cs typeface="SSIHNQ+Poppins-Bold"/>
              </a:rPr>
              <a:t>Communication,</a:t>
            </a:r>
            <a:r>
              <a:rPr dirty="0" sz="2500" b="1">
                <a:solidFill>
                  <a:srgbClr val="cc0000"/>
                </a:solidFill>
                <a:latin typeface="SSIHNQ+Poppins-Bold"/>
                <a:cs typeface="SSIHNQ+Poppins-Bold"/>
              </a:rPr>
              <a:t> </a:t>
            </a:r>
            <a:r>
              <a:rPr dirty="0" sz="2500" b="1">
                <a:solidFill>
                  <a:srgbClr val="cc0000"/>
                </a:solidFill>
                <a:latin typeface="SSIHNQ+Poppins-Bold"/>
                <a:cs typeface="SSIHNQ+Poppins-Bold"/>
              </a:rPr>
              <a:t>&amp;</a:t>
            </a:r>
            <a:r>
              <a:rPr dirty="0" sz="2500" b="1">
                <a:solidFill>
                  <a:srgbClr val="cc0000"/>
                </a:solidFill>
                <a:latin typeface="SSIHNQ+Poppins-Bold"/>
                <a:cs typeface="SSIHNQ+Poppins-Bold"/>
              </a:rPr>
              <a:t> </a:t>
            </a:r>
            <a:r>
              <a:rPr dirty="0" sz="2500" b="1">
                <a:solidFill>
                  <a:srgbClr val="cc0000"/>
                </a:solidFill>
                <a:latin typeface="SSIHNQ+Poppins-Bold"/>
                <a:cs typeface="SSIHNQ+Poppins-Bold"/>
              </a:rPr>
              <a:t>Relationships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007924" y="1148864"/>
            <a:ext cx="2880055" cy="112776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403"/>
              </a:lnSpc>
              <a:spcBef>
                <a:spcPts val="0"/>
              </a:spcBef>
              <a:spcAft>
                <a:spcPts val="0"/>
              </a:spcAft>
            </a:pP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What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is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needed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for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a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reunification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site?</a:t>
            </a:r>
          </a:p>
          <a:p>
            <a:pPr marL="146050" marR="0">
              <a:lnSpc>
                <a:spcPts val="1403"/>
              </a:lnSpc>
              <a:spcBef>
                <a:spcPts val="390"/>
              </a:spcBef>
              <a:spcAft>
                <a:spcPts val="0"/>
              </a:spcAft>
            </a:pP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1)</a:t>
            </a:r>
            <a:r>
              <a:rPr dirty="0" sz="1300" spc="1055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What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is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the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number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one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thing?</a:t>
            </a:r>
          </a:p>
          <a:p>
            <a:pPr marL="603250" marR="0">
              <a:lnSpc>
                <a:spcPts val="1403"/>
              </a:lnSpc>
              <a:spcBef>
                <a:spcPts val="390"/>
              </a:spcBef>
              <a:spcAft>
                <a:spcPts val="0"/>
              </a:spcAft>
            </a:pP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a)</a:t>
            </a:r>
            <a:r>
              <a:rPr dirty="0" sz="1300" spc="1177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Rosters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and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information…</a:t>
            </a:r>
          </a:p>
          <a:p>
            <a:pPr marL="146050" marR="0">
              <a:lnSpc>
                <a:spcPts val="1403"/>
              </a:lnSpc>
              <a:spcBef>
                <a:spcPts val="390"/>
              </a:spcBef>
              <a:spcAft>
                <a:spcPts val="0"/>
              </a:spcAft>
            </a:pP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2)</a:t>
            </a:r>
            <a:r>
              <a:rPr dirty="0" sz="1300" spc="1055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Attendance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Process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and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Rosters</a:t>
            </a:r>
          </a:p>
          <a:p>
            <a:pPr marL="603250" marR="0">
              <a:lnSpc>
                <a:spcPts val="1403"/>
              </a:lnSpc>
              <a:spcBef>
                <a:spcPts val="390"/>
              </a:spcBef>
              <a:spcAft>
                <a:spcPts val="0"/>
              </a:spcAft>
            </a:pP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a)</a:t>
            </a:r>
            <a:r>
              <a:rPr dirty="0" sz="1300" spc="1177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Electronic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100725" y="1148864"/>
            <a:ext cx="1270539" cy="21640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403"/>
              </a:lnSpc>
              <a:spcBef>
                <a:spcPts val="0"/>
              </a:spcBef>
              <a:spcAft>
                <a:spcPts val="0"/>
              </a:spcAft>
            </a:pP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Communication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5246775" y="1376702"/>
            <a:ext cx="2737637" cy="444246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403"/>
              </a:lnSpc>
              <a:spcBef>
                <a:spcPts val="0"/>
              </a:spcBef>
              <a:spcAft>
                <a:spcPts val="0"/>
              </a:spcAft>
            </a:pP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1)</a:t>
            </a:r>
            <a:r>
              <a:rPr dirty="0" sz="1300" spc="1055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Emergency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Notification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Systems</a:t>
            </a:r>
          </a:p>
          <a:p>
            <a:pPr marL="457200" marR="0">
              <a:lnSpc>
                <a:spcPts val="1403"/>
              </a:lnSpc>
              <a:spcBef>
                <a:spcPts val="390"/>
              </a:spcBef>
              <a:spcAft>
                <a:spcPts val="0"/>
              </a:spcAft>
            </a:pP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a)</a:t>
            </a:r>
            <a:r>
              <a:rPr dirty="0" sz="1300" spc="1177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Phones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5703975" y="1832379"/>
            <a:ext cx="937552" cy="21640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403"/>
              </a:lnSpc>
              <a:spcBef>
                <a:spcPts val="0"/>
              </a:spcBef>
              <a:spcAft>
                <a:spcPts val="0"/>
              </a:spcAft>
            </a:pP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b)</a:t>
            </a:r>
            <a:r>
              <a:rPr dirty="0" sz="1300" spc="1098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Radios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5703975" y="2060217"/>
            <a:ext cx="1056589" cy="21640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403"/>
              </a:lnSpc>
              <a:spcBef>
                <a:spcPts val="0"/>
              </a:spcBef>
              <a:spcAft>
                <a:spcPts val="0"/>
              </a:spcAft>
            </a:pP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c)</a:t>
            </a:r>
            <a:r>
              <a:rPr dirty="0" sz="1300" spc="1218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Runners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1611174" y="2288055"/>
            <a:ext cx="879932" cy="21640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403"/>
              </a:lnSpc>
              <a:spcBef>
                <a:spcPts val="0"/>
              </a:spcBef>
              <a:spcAft>
                <a:spcPts val="0"/>
              </a:spcAft>
            </a:pP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b)</a:t>
            </a:r>
            <a:r>
              <a:rPr dirty="0" sz="1300" spc="1098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Paper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2068374" y="2515893"/>
            <a:ext cx="1641373" cy="21640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403"/>
              </a:lnSpc>
              <a:spcBef>
                <a:spcPts val="0"/>
              </a:spcBef>
              <a:spcAft>
                <a:spcPts val="0"/>
              </a:spcAft>
            </a:pP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i)</a:t>
            </a:r>
            <a:r>
              <a:rPr dirty="0" sz="1300" spc="1502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Alpha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(all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school)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5100725" y="2515893"/>
            <a:ext cx="2193366" cy="672083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403"/>
              </a:lnSpc>
              <a:spcBef>
                <a:spcPts val="0"/>
              </a:spcBef>
              <a:spcAft>
                <a:spcPts val="0"/>
              </a:spcAft>
            </a:pP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Mutual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Aid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and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Relationships</a:t>
            </a:r>
          </a:p>
          <a:p>
            <a:pPr marL="146050" marR="0">
              <a:lnSpc>
                <a:spcPts val="1403"/>
              </a:lnSpc>
              <a:spcBef>
                <a:spcPts val="390"/>
              </a:spcBef>
              <a:spcAft>
                <a:spcPts val="0"/>
              </a:spcAft>
            </a:pP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1)</a:t>
            </a:r>
            <a:r>
              <a:rPr dirty="0" sz="1300" spc="1055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Agreements</a:t>
            </a:r>
          </a:p>
          <a:p>
            <a:pPr marL="603250" marR="0">
              <a:lnSpc>
                <a:spcPts val="1403"/>
              </a:lnSpc>
              <a:spcBef>
                <a:spcPts val="390"/>
              </a:spcBef>
              <a:spcAft>
                <a:spcPts val="0"/>
              </a:spcAft>
            </a:pP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a)</a:t>
            </a:r>
            <a:r>
              <a:rPr dirty="0" sz="1300" spc="1177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Mosque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2068374" y="2743731"/>
            <a:ext cx="2271890" cy="672083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403"/>
              </a:lnSpc>
              <a:spcBef>
                <a:spcPts val="0"/>
              </a:spcBef>
              <a:spcAft>
                <a:spcPts val="0"/>
              </a:spcAft>
            </a:pP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ii)</a:t>
            </a:r>
            <a:r>
              <a:rPr dirty="0" sz="1300" spc="1193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By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homeroom/advisory</a:t>
            </a:r>
          </a:p>
          <a:p>
            <a:pPr marL="0" marR="0">
              <a:lnSpc>
                <a:spcPts val="1403"/>
              </a:lnSpc>
              <a:spcBef>
                <a:spcPts val="390"/>
              </a:spcBef>
              <a:spcAft>
                <a:spcPts val="0"/>
              </a:spcAft>
            </a:pP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iii)</a:t>
            </a:r>
            <a:r>
              <a:rPr dirty="0" sz="1300" spc="885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Per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Period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-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Teacher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class</a:t>
            </a:r>
          </a:p>
          <a:p>
            <a:pPr marL="311150" marR="0">
              <a:lnSpc>
                <a:spcPts val="1403"/>
              </a:lnSpc>
              <a:spcBef>
                <a:spcPts val="390"/>
              </a:spcBef>
              <a:spcAft>
                <a:spcPts val="0"/>
              </a:spcAft>
            </a:pP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rosters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(optional)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5703975" y="3199407"/>
            <a:ext cx="1200391" cy="21640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403"/>
              </a:lnSpc>
              <a:spcBef>
                <a:spcPts val="0"/>
              </a:spcBef>
              <a:spcAft>
                <a:spcPts val="0"/>
              </a:spcAft>
            </a:pP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b)</a:t>
            </a:r>
            <a:r>
              <a:rPr dirty="0" sz="1300" spc="1098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Neighbors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1153974" y="3427245"/>
            <a:ext cx="3355480" cy="67208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457200" marR="0">
              <a:lnSpc>
                <a:spcPts val="1403"/>
              </a:lnSpc>
              <a:spcBef>
                <a:spcPts val="0"/>
              </a:spcBef>
              <a:spcAft>
                <a:spcPts val="0"/>
              </a:spcAft>
            </a:pP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c)</a:t>
            </a:r>
            <a:r>
              <a:rPr dirty="0" sz="1300" spc="1218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Update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once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per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term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(or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just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after</a:t>
            </a:r>
          </a:p>
          <a:p>
            <a:pPr marL="768350" marR="0">
              <a:lnSpc>
                <a:spcPts val="1403"/>
              </a:lnSpc>
              <a:spcBef>
                <a:spcPts val="389"/>
              </a:spcBef>
              <a:spcAft>
                <a:spcPts val="0"/>
              </a:spcAft>
            </a:pP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your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major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enrollment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periods)</a:t>
            </a:r>
          </a:p>
          <a:p>
            <a:pPr marL="0" marR="0">
              <a:lnSpc>
                <a:spcPts val="1403"/>
              </a:lnSpc>
              <a:spcBef>
                <a:spcPts val="389"/>
              </a:spcBef>
              <a:spcAft>
                <a:spcPts val="0"/>
              </a:spcAft>
            </a:pP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3)</a:t>
            </a:r>
            <a:r>
              <a:rPr dirty="0" sz="1300" spc="1055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Other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Emergency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Supplies</a:t>
            </a:r>
          </a:p>
        </p:txBody>
      </p:sp>
      <p:sp>
        <p:nvSpPr>
          <p:cNvPr id="15" name="object 15"/>
          <p:cNvSpPr txBox="1"/>
          <p:nvPr/>
        </p:nvSpPr>
        <p:spPr>
          <a:xfrm>
            <a:off x="5703975" y="3427245"/>
            <a:ext cx="888517" cy="21640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403"/>
              </a:lnSpc>
              <a:spcBef>
                <a:spcPts val="0"/>
              </a:spcBef>
              <a:spcAft>
                <a:spcPts val="0"/>
              </a:spcAft>
            </a:pP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c)</a:t>
            </a:r>
            <a:r>
              <a:rPr dirty="0" sz="1300" spc="1218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Police</a:t>
            </a:r>
          </a:p>
        </p:txBody>
      </p:sp>
      <p:sp>
        <p:nvSpPr>
          <p:cNvPr id="16" name="object 16"/>
          <p:cNvSpPr txBox="1"/>
          <p:nvPr/>
        </p:nvSpPr>
        <p:spPr>
          <a:xfrm>
            <a:off x="5703975" y="3655083"/>
            <a:ext cx="2433523" cy="444246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403"/>
              </a:lnSpc>
              <a:spcBef>
                <a:spcPts val="0"/>
              </a:spcBef>
              <a:spcAft>
                <a:spcPts val="0"/>
              </a:spcAft>
            </a:pP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d)</a:t>
            </a:r>
            <a:r>
              <a:rPr dirty="0" sz="1300" spc="1098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Other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Islamic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Organizations</a:t>
            </a:r>
          </a:p>
          <a:p>
            <a:pPr marL="0" marR="0">
              <a:lnSpc>
                <a:spcPts val="1403"/>
              </a:lnSpc>
              <a:spcBef>
                <a:spcPts val="389"/>
              </a:spcBef>
              <a:spcAft>
                <a:spcPts val="0"/>
              </a:spcAft>
            </a:pP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e)</a:t>
            </a:r>
            <a:r>
              <a:rPr dirty="0" sz="1300" spc="1144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300">
                <a:solidFill>
                  <a:srgbClr val="000000"/>
                </a:solidFill>
                <a:latin typeface="PGPHBM+Lato-Light"/>
                <a:cs typeface="PGPHBM+Lato-Light"/>
              </a:rPr>
              <a:t>Joffe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403125" y="488825"/>
            <a:ext cx="1997392" cy="4826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3500"/>
              </a:lnSpc>
              <a:spcBef>
                <a:spcPts val="0"/>
              </a:spcBef>
              <a:spcAft>
                <a:spcPts val="0"/>
              </a:spcAft>
            </a:pPr>
            <a:r>
              <a:rPr dirty="0" sz="2500" b="1">
                <a:solidFill>
                  <a:srgbClr val="cc0000"/>
                </a:solidFill>
                <a:latin typeface="SSIHNQ+Poppins-Bold"/>
                <a:cs typeface="SSIHNQ+Poppins-Bold"/>
              </a:rPr>
              <a:t>Conclusion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03125" y="1232159"/>
            <a:ext cx="8439681" cy="413003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296"/>
              </a:lnSpc>
              <a:spcBef>
                <a:spcPts val="0"/>
              </a:spcBef>
              <a:spcAft>
                <a:spcPts val="0"/>
              </a:spcAft>
            </a:pPr>
            <a:r>
              <a:rPr dirty="0" sz="1200">
                <a:solidFill>
                  <a:srgbClr val="000000"/>
                </a:solidFill>
                <a:latin typeface="PGPHBM+Lato-Light"/>
                <a:cs typeface="PGPHBM+Lato-Light"/>
              </a:rPr>
              <a:t>Once</a:t>
            </a:r>
            <a:r>
              <a:rPr dirty="0" sz="12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200">
                <a:solidFill>
                  <a:srgbClr val="000000"/>
                </a:solidFill>
                <a:latin typeface="PGPHBM+Lato-Light"/>
                <a:cs typeface="PGPHBM+Lato-Light"/>
              </a:rPr>
              <a:t>this</a:t>
            </a:r>
            <a:r>
              <a:rPr dirty="0" sz="12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200">
                <a:solidFill>
                  <a:srgbClr val="000000"/>
                </a:solidFill>
                <a:latin typeface="PGPHBM+Lato-Light"/>
                <a:cs typeface="PGPHBM+Lato-Light"/>
              </a:rPr>
              <a:t>video</a:t>
            </a:r>
            <a:r>
              <a:rPr dirty="0" sz="12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200">
                <a:solidFill>
                  <a:srgbClr val="000000"/>
                </a:solidFill>
                <a:latin typeface="PGPHBM+Lato-Light"/>
                <a:cs typeface="PGPHBM+Lato-Light"/>
              </a:rPr>
              <a:t>concludes,</a:t>
            </a:r>
            <a:r>
              <a:rPr dirty="0" sz="12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200">
                <a:solidFill>
                  <a:srgbClr val="000000"/>
                </a:solidFill>
                <a:latin typeface="PGPHBM+Lato-Light"/>
                <a:cs typeface="PGPHBM+Lato-Light"/>
              </a:rPr>
              <a:t>you</a:t>
            </a:r>
            <a:r>
              <a:rPr dirty="0" sz="12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200">
                <a:solidFill>
                  <a:srgbClr val="000000"/>
                </a:solidFill>
                <a:latin typeface="PGPHBM+Lato-Light"/>
                <a:cs typeface="PGPHBM+Lato-Light"/>
              </a:rPr>
              <a:t>will</a:t>
            </a:r>
            <a:r>
              <a:rPr dirty="0" sz="12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200">
                <a:solidFill>
                  <a:srgbClr val="000000"/>
                </a:solidFill>
                <a:latin typeface="PGPHBM+Lato-Light"/>
                <a:cs typeface="PGPHBM+Lato-Light"/>
              </a:rPr>
              <a:t>be</a:t>
            </a:r>
            <a:r>
              <a:rPr dirty="0" sz="12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200">
                <a:solidFill>
                  <a:srgbClr val="000000"/>
                </a:solidFill>
                <a:latin typeface="PGPHBM+Lato-Light"/>
                <a:cs typeface="PGPHBM+Lato-Light"/>
              </a:rPr>
              <a:t>provided</a:t>
            </a:r>
            <a:r>
              <a:rPr dirty="0" sz="12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200">
                <a:solidFill>
                  <a:srgbClr val="000000"/>
                </a:solidFill>
                <a:latin typeface="PGPHBM+Lato-Light"/>
                <a:cs typeface="PGPHBM+Lato-Light"/>
              </a:rPr>
              <a:t>the</a:t>
            </a:r>
            <a:r>
              <a:rPr dirty="0" sz="12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200">
                <a:solidFill>
                  <a:srgbClr val="000000"/>
                </a:solidFill>
                <a:latin typeface="PGPHBM+Lato-Light"/>
                <a:cs typeface="PGPHBM+Lato-Light"/>
              </a:rPr>
              <a:t>module</a:t>
            </a:r>
            <a:r>
              <a:rPr dirty="0" sz="12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200">
                <a:solidFill>
                  <a:srgbClr val="000000"/>
                </a:solidFill>
                <a:latin typeface="PGPHBM+Lato-Light"/>
                <a:cs typeface="PGPHBM+Lato-Light"/>
              </a:rPr>
              <a:t>handout</a:t>
            </a:r>
            <a:r>
              <a:rPr dirty="0" sz="12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200">
                <a:solidFill>
                  <a:srgbClr val="000000"/>
                </a:solidFill>
                <a:latin typeface="PGPHBM+Lato-Light"/>
                <a:cs typeface="PGPHBM+Lato-Light"/>
              </a:rPr>
              <a:t>offering</a:t>
            </a:r>
            <a:r>
              <a:rPr dirty="0" sz="12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200">
                <a:solidFill>
                  <a:srgbClr val="000000"/>
                </a:solidFill>
                <a:latin typeface="PGPHBM+Lato-Light"/>
                <a:cs typeface="PGPHBM+Lato-Light"/>
              </a:rPr>
              <a:t>a</a:t>
            </a:r>
            <a:r>
              <a:rPr dirty="0" sz="12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200">
                <a:solidFill>
                  <a:srgbClr val="000000"/>
                </a:solidFill>
                <a:latin typeface="PGPHBM+Lato-Light"/>
                <a:cs typeface="PGPHBM+Lato-Light"/>
              </a:rPr>
              <a:t>checklist</a:t>
            </a:r>
            <a:r>
              <a:rPr dirty="0" sz="12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200">
                <a:solidFill>
                  <a:srgbClr val="000000"/>
                </a:solidFill>
                <a:latin typeface="PGPHBM+Lato-Light"/>
                <a:cs typeface="PGPHBM+Lato-Light"/>
              </a:rPr>
              <a:t>of</a:t>
            </a:r>
            <a:r>
              <a:rPr dirty="0" sz="12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200">
                <a:solidFill>
                  <a:srgbClr val="000000"/>
                </a:solidFill>
                <a:latin typeface="PGPHBM+Lato-Light"/>
                <a:cs typeface="PGPHBM+Lato-Light"/>
              </a:rPr>
              <a:t>the</a:t>
            </a:r>
            <a:r>
              <a:rPr dirty="0" sz="12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200">
                <a:solidFill>
                  <a:srgbClr val="000000"/>
                </a:solidFill>
                <a:latin typeface="PGPHBM+Lato-Light"/>
                <a:cs typeface="PGPHBM+Lato-Light"/>
              </a:rPr>
              <a:t>actions</a:t>
            </a:r>
            <a:r>
              <a:rPr dirty="0" sz="12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200">
                <a:solidFill>
                  <a:srgbClr val="000000"/>
                </a:solidFill>
                <a:latin typeface="PGPHBM+Lato-Light"/>
                <a:cs typeface="PGPHBM+Lato-Light"/>
              </a:rPr>
              <a:t>that</a:t>
            </a:r>
            <a:r>
              <a:rPr dirty="0" sz="12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200">
                <a:solidFill>
                  <a:srgbClr val="000000"/>
                </a:solidFill>
                <a:latin typeface="PGPHBM+Lato-Light"/>
                <a:cs typeface="PGPHBM+Lato-Light"/>
              </a:rPr>
              <a:t>should</a:t>
            </a:r>
            <a:r>
              <a:rPr dirty="0" sz="12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200">
                <a:solidFill>
                  <a:srgbClr val="000000"/>
                </a:solidFill>
                <a:latin typeface="PGPHBM+Lato-Light"/>
                <a:cs typeface="PGPHBM+Lato-Light"/>
              </a:rPr>
              <a:t>be</a:t>
            </a:r>
            <a:r>
              <a:rPr dirty="0" sz="12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200">
                <a:solidFill>
                  <a:srgbClr val="000000"/>
                </a:solidFill>
                <a:latin typeface="PGPHBM+Lato-Light"/>
                <a:cs typeface="PGPHBM+Lato-Light"/>
              </a:rPr>
              <a:t>taken</a:t>
            </a:r>
            <a:r>
              <a:rPr dirty="0" sz="12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200">
                <a:solidFill>
                  <a:srgbClr val="000000"/>
                </a:solidFill>
                <a:latin typeface="PGPHBM+Lato-Light"/>
                <a:cs typeface="PGPHBM+Lato-Light"/>
              </a:rPr>
              <a:t>during</a:t>
            </a:r>
          </a:p>
          <a:p>
            <a:pPr marL="0" marR="0">
              <a:lnSpc>
                <a:spcPts val="1296"/>
              </a:lnSpc>
              <a:spcBef>
                <a:spcPts val="359"/>
              </a:spcBef>
              <a:spcAft>
                <a:spcPts val="0"/>
              </a:spcAft>
            </a:pPr>
            <a:r>
              <a:rPr dirty="0" sz="1200">
                <a:solidFill>
                  <a:srgbClr val="000000"/>
                </a:solidFill>
                <a:latin typeface="PGPHBM+Lato-Light"/>
                <a:cs typeface="PGPHBM+Lato-Light"/>
              </a:rPr>
              <a:t>the</a:t>
            </a:r>
            <a:r>
              <a:rPr dirty="0" sz="12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200">
                <a:solidFill>
                  <a:srgbClr val="000000"/>
                </a:solidFill>
                <a:latin typeface="PGPHBM+Lato-Light"/>
                <a:cs typeface="PGPHBM+Lato-Light"/>
              </a:rPr>
              <a:t>reunification</a:t>
            </a:r>
            <a:r>
              <a:rPr dirty="0" sz="12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200">
                <a:solidFill>
                  <a:srgbClr val="000000"/>
                </a:solidFill>
                <a:latin typeface="PGPHBM+Lato-Light"/>
                <a:cs typeface="PGPHBM+Lato-Light"/>
              </a:rPr>
              <a:t>process.</a:t>
            </a:r>
            <a:r>
              <a:rPr dirty="0" sz="12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200">
                <a:solidFill>
                  <a:srgbClr val="000000"/>
                </a:solidFill>
                <a:latin typeface="PGPHBM+Lato-Light"/>
                <a:cs typeface="PGPHBM+Lato-Light"/>
              </a:rPr>
              <a:t>Feel</a:t>
            </a:r>
            <a:r>
              <a:rPr dirty="0" sz="12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200">
                <a:solidFill>
                  <a:srgbClr val="000000"/>
                </a:solidFill>
                <a:latin typeface="PGPHBM+Lato-Light"/>
                <a:cs typeface="PGPHBM+Lato-Light"/>
              </a:rPr>
              <a:t>free</a:t>
            </a:r>
            <a:r>
              <a:rPr dirty="0" sz="12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200">
                <a:solidFill>
                  <a:srgbClr val="000000"/>
                </a:solidFill>
                <a:latin typeface="PGPHBM+Lato-Light"/>
                <a:cs typeface="PGPHBM+Lato-Light"/>
              </a:rPr>
              <a:t>to</a:t>
            </a:r>
            <a:r>
              <a:rPr dirty="0" sz="12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200">
                <a:solidFill>
                  <a:srgbClr val="000000"/>
                </a:solidFill>
                <a:latin typeface="PGPHBM+Lato-Light"/>
                <a:cs typeface="PGPHBM+Lato-Light"/>
              </a:rPr>
              <a:t>use</a:t>
            </a:r>
            <a:r>
              <a:rPr dirty="0" sz="12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200">
                <a:solidFill>
                  <a:srgbClr val="000000"/>
                </a:solidFill>
                <a:latin typeface="PGPHBM+Lato-Light"/>
                <a:cs typeface="PGPHBM+Lato-Light"/>
              </a:rPr>
              <a:t>this</a:t>
            </a:r>
            <a:r>
              <a:rPr dirty="0" sz="12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200">
                <a:solidFill>
                  <a:srgbClr val="000000"/>
                </a:solidFill>
                <a:latin typeface="PGPHBM+Lato-Light"/>
                <a:cs typeface="PGPHBM+Lato-Light"/>
              </a:rPr>
              <a:t>handout</a:t>
            </a:r>
            <a:r>
              <a:rPr dirty="0" sz="12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200">
                <a:solidFill>
                  <a:srgbClr val="000000"/>
                </a:solidFill>
                <a:latin typeface="PGPHBM+Lato-Light"/>
                <a:cs typeface="PGPHBM+Lato-Light"/>
              </a:rPr>
              <a:t>as</a:t>
            </a:r>
            <a:r>
              <a:rPr dirty="0" sz="12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200">
                <a:solidFill>
                  <a:srgbClr val="000000"/>
                </a:solidFill>
                <a:latin typeface="PGPHBM+Lato-Light"/>
                <a:cs typeface="PGPHBM+Lato-Light"/>
              </a:rPr>
              <a:t>you</a:t>
            </a:r>
            <a:r>
              <a:rPr dirty="0" sz="12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200">
                <a:solidFill>
                  <a:srgbClr val="000000"/>
                </a:solidFill>
                <a:latin typeface="PGPHBM+Lato-Light"/>
                <a:cs typeface="PGPHBM+Lato-Light"/>
              </a:rPr>
              <a:t>complete</a:t>
            </a:r>
            <a:r>
              <a:rPr dirty="0" sz="12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200">
                <a:solidFill>
                  <a:srgbClr val="000000"/>
                </a:solidFill>
                <a:latin typeface="PGPHBM+Lato-Light"/>
                <a:cs typeface="PGPHBM+Lato-Light"/>
              </a:rPr>
              <a:t>the</a:t>
            </a:r>
            <a:r>
              <a:rPr dirty="0" sz="12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200">
                <a:solidFill>
                  <a:srgbClr val="000000"/>
                </a:solidFill>
                <a:latin typeface="PGPHBM+Lato-Light"/>
                <a:cs typeface="PGPHBM+Lato-Light"/>
              </a:rPr>
              <a:t>post-module</a:t>
            </a:r>
            <a:r>
              <a:rPr dirty="0" sz="12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200">
                <a:solidFill>
                  <a:srgbClr val="000000"/>
                </a:solidFill>
                <a:latin typeface="PGPHBM+Lato-Light"/>
                <a:cs typeface="PGPHBM+Lato-Light"/>
              </a:rPr>
              <a:t>survey</a:t>
            </a:r>
            <a:r>
              <a:rPr dirty="0" sz="12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200">
                <a:solidFill>
                  <a:srgbClr val="000000"/>
                </a:solidFill>
                <a:latin typeface="PGPHBM+Lato-Light"/>
                <a:cs typeface="PGPHBM+Lato-Light"/>
              </a:rPr>
              <a:t>as</a:t>
            </a:r>
            <a:r>
              <a:rPr dirty="0" sz="12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200">
                <a:solidFill>
                  <a:srgbClr val="000000"/>
                </a:solidFill>
                <a:latin typeface="PGPHBM+Lato-Light"/>
                <a:cs typeface="PGPHBM+Lato-Light"/>
              </a:rPr>
              <a:t>well.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03125" y="1863095"/>
            <a:ext cx="3838575" cy="202692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296"/>
              </a:lnSpc>
              <a:spcBef>
                <a:spcPts val="0"/>
              </a:spcBef>
              <a:spcAft>
                <a:spcPts val="0"/>
              </a:spcAft>
            </a:pPr>
            <a:r>
              <a:rPr dirty="0" sz="1200">
                <a:solidFill>
                  <a:srgbClr val="000000"/>
                </a:solidFill>
                <a:latin typeface="PGPHBM+Lato-Light"/>
                <a:cs typeface="PGPHBM+Lato-Light"/>
              </a:rPr>
              <a:t>This</a:t>
            </a:r>
            <a:r>
              <a:rPr dirty="0" sz="12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200">
                <a:solidFill>
                  <a:srgbClr val="000000"/>
                </a:solidFill>
                <a:latin typeface="PGPHBM+Lato-Light"/>
                <a:cs typeface="PGPHBM+Lato-Light"/>
              </a:rPr>
              <a:t>module</a:t>
            </a:r>
            <a:r>
              <a:rPr dirty="0" sz="12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200">
                <a:solidFill>
                  <a:srgbClr val="000000"/>
                </a:solidFill>
                <a:latin typeface="PGPHBM+Lato-Light"/>
                <a:cs typeface="PGPHBM+Lato-Light"/>
              </a:rPr>
              <a:t>acts</a:t>
            </a:r>
            <a:r>
              <a:rPr dirty="0" sz="12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200">
                <a:solidFill>
                  <a:srgbClr val="000000"/>
                </a:solidFill>
                <a:latin typeface="PGPHBM+Lato-Light"/>
                <a:cs typeface="PGPHBM+Lato-Light"/>
              </a:rPr>
              <a:t>as</a:t>
            </a:r>
            <a:r>
              <a:rPr dirty="0" sz="12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200">
                <a:solidFill>
                  <a:srgbClr val="000000"/>
                </a:solidFill>
                <a:latin typeface="PGPHBM+Lato-Light"/>
                <a:cs typeface="PGPHBM+Lato-Light"/>
              </a:rPr>
              <a:t>the</a:t>
            </a:r>
            <a:r>
              <a:rPr dirty="0" sz="12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200">
                <a:solidFill>
                  <a:srgbClr val="000000"/>
                </a:solidFill>
                <a:latin typeface="PGPHBM+Lato-Light"/>
                <a:cs typeface="PGPHBM+Lato-Light"/>
              </a:rPr>
              <a:t>conclusion</a:t>
            </a:r>
            <a:r>
              <a:rPr dirty="0" sz="12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200">
                <a:solidFill>
                  <a:srgbClr val="000000"/>
                </a:solidFill>
                <a:latin typeface="PGPHBM+Lato-Light"/>
                <a:cs typeface="PGPHBM+Lato-Light"/>
              </a:rPr>
              <a:t>in</a:t>
            </a:r>
            <a:r>
              <a:rPr dirty="0" sz="12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200">
                <a:solidFill>
                  <a:srgbClr val="000000"/>
                </a:solidFill>
                <a:latin typeface="PGPHBM+Lato-Light"/>
                <a:cs typeface="PGPHBM+Lato-Light"/>
              </a:rPr>
              <a:t>a</a:t>
            </a:r>
            <a:r>
              <a:rPr dirty="0" sz="12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200">
                <a:solidFill>
                  <a:srgbClr val="000000"/>
                </a:solidFill>
                <a:latin typeface="PGPHBM+Lato-Light"/>
                <a:cs typeface="PGPHBM+Lato-Light"/>
              </a:rPr>
              <a:t>trilogy</a:t>
            </a:r>
            <a:r>
              <a:rPr dirty="0" sz="12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200">
                <a:solidFill>
                  <a:srgbClr val="000000"/>
                </a:solidFill>
                <a:latin typeface="PGPHBM+Lato-Light"/>
                <a:cs typeface="PGPHBM+Lato-Light"/>
              </a:rPr>
              <a:t>of</a:t>
            </a:r>
            <a:r>
              <a:rPr dirty="0" sz="12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200">
                <a:solidFill>
                  <a:srgbClr val="000000"/>
                </a:solidFill>
                <a:latin typeface="PGPHBM+Lato-Light"/>
                <a:cs typeface="PGPHBM+Lato-Light"/>
              </a:rPr>
              <a:t>modules: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555525" y="2071765"/>
            <a:ext cx="244450" cy="628983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340"/>
              </a:lnSpc>
              <a:spcBef>
                <a:spcPts val="0"/>
              </a:spcBef>
              <a:spcAft>
                <a:spcPts val="0"/>
              </a:spcAft>
            </a:pPr>
            <a:r>
              <a:rPr dirty="0" sz="1200">
                <a:solidFill>
                  <a:srgbClr val="000000"/>
                </a:solidFill>
                <a:latin typeface="FCRBNH+ArialMT"/>
                <a:cs typeface="FCRBNH+ArialMT"/>
              </a:rPr>
              <a:t>●</a:t>
            </a:r>
          </a:p>
          <a:p>
            <a:pPr marL="0" marR="0">
              <a:lnSpc>
                <a:spcPts val="1340"/>
              </a:lnSpc>
              <a:spcBef>
                <a:spcPts val="365"/>
              </a:spcBef>
              <a:spcAft>
                <a:spcPts val="0"/>
              </a:spcAft>
            </a:pPr>
            <a:r>
              <a:rPr dirty="0" sz="1200">
                <a:solidFill>
                  <a:srgbClr val="000000"/>
                </a:solidFill>
                <a:latin typeface="FCRBNH+ArialMT"/>
                <a:cs typeface="FCRBNH+ArialMT"/>
              </a:rPr>
              <a:t>●</a:t>
            </a:r>
          </a:p>
          <a:p>
            <a:pPr marL="0" marR="0">
              <a:lnSpc>
                <a:spcPts val="1340"/>
              </a:lnSpc>
              <a:spcBef>
                <a:spcPts val="365"/>
              </a:spcBef>
              <a:spcAft>
                <a:spcPts val="0"/>
              </a:spcAft>
            </a:pPr>
            <a:r>
              <a:rPr dirty="0" sz="1200">
                <a:solidFill>
                  <a:srgbClr val="000000"/>
                </a:solidFill>
                <a:latin typeface="FCRBNH+ArialMT"/>
                <a:cs typeface="FCRBNH+ArialMT"/>
              </a:rPr>
              <a:t>●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860325" y="2073407"/>
            <a:ext cx="2380640" cy="623316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296"/>
              </a:lnSpc>
              <a:spcBef>
                <a:spcPts val="0"/>
              </a:spcBef>
              <a:spcAft>
                <a:spcPts val="0"/>
              </a:spcAft>
            </a:pPr>
            <a:r>
              <a:rPr dirty="0" sz="1200">
                <a:solidFill>
                  <a:srgbClr val="000000"/>
                </a:solidFill>
                <a:latin typeface="PGPHBM+Lato-Light"/>
                <a:cs typeface="PGPHBM+Lato-Light"/>
              </a:rPr>
              <a:t>Incident</a:t>
            </a:r>
            <a:r>
              <a:rPr dirty="0" sz="12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200">
                <a:solidFill>
                  <a:srgbClr val="000000"/>
                </a:solidFill>
                <a:latin typeface="PGPHBM+Lato-Light"/>
                <a:cs typeface="PGPHBM+Lato-Light"/>
              </a:rPr>
              <a:t>Command</a:t>
            </a:r>
            <a:r>
              <a:rPr dirty="0" sz="12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200">
                <a:solidFill>
                  <a:srgbClr val="000000"/>
                </a:solidFill>
                <a:latin typeface="PGPHBM+Lato-Light"/>
                <a:cs typeface="PGPHBM+Lato-Light"/>
              </a:rPr>
              <a:t>Orientation</a:t>
            </a:r>
          </a:p>
          <a:p>
            <a:pPr marL="0" marR="0">
              <a:lnSpc>
                <a:spcPts val="1296"/>
              </a:lnSpc>
              <a:spcBef>
                <a:spcPts val="359"/>
              </a:spcBef>
              <a:spcAft>
                <a:spcPts val="0"/>
              </a:spcAft>
            </a:pPr>
            <a:r>
              <a:rPr dirty="0" sz="1200">
                <a:solidFill>
                  <a:srgbClr val="000000"/>
                </a:solidFill>
                <a:latin typeface="PGPHBM+Lato-Light"/>
                <a:cs typeface="PGPHBM+Lato-Light"/>
              </a:rPr>
              <a:t>How</a:t>
            </a:r>
            <a:r>
              <a:rPr dirty="0" sz="12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200">
                <a:solidFill>
                  <a:srgbClr val="000000"/>
                </a:solidFill>
                <a:latin typeface="PGPHBM+Lato-Light"/>
                <a:cs typeface="PGPHBM+Lato-Light"/>
              </a:rPr>
              <a:t>to</a:t>
            </a:r>
            <a:r>
              <a:rPr dirty="0" sz="12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200">
                <a:solidFill>
                  <a:srgbClr val="000000"/>
                </a:solidFill>
                <a:latin typeface="PGPHBM+Lato-Light"/>
                <a:cs typeface="PGPHBM+Lato-Light"/>
              </a:rPr>
              <a:t>Create</a:t>
            </a:r>
            <a:r>
              <a:rPr dirty="0" sz="12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200">
                <a:solidFill>
                  <a:srgbClr val="000000"/>
                </a:solidFill>
                <a:latin typeface="PGPHBM+Lato-Light"/>
                <a:cs typeface="PGPHBM+Lato-Light"/>
              </a:rPr>
              <a:t>and</a:t>
            </a:r>
            <a:r>
              <a:rPr dirty="0" sz="12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200">
                <a:solidFill>
                  <a:srgbClr val="000000"/>
                </a:solidFill>
                <a:latin typeface="PGPHBM+Lato-Light"/>
                <a:cs typeface="PGPHBM+Lato-Light"/>
              </a:rPr>
              <a:t>Run</a:t>
            </a:r>
            <a:r>
              <a:rPr dirty="0" sz="12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200">
                <a:solidFill>
                  <a:srgbClr val="000000"/>
                </a:solidFill>
                <a:latin typeface="PGPHBM+Lato-Light"/>
                <a:cs typeface="PGPHBM+Lato-Light"/>
              </a:rPr>
              <a:t>a</a:t>
            </a:r>
            <a:r>
              <a:rPr dirty="0" sz="12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200">
                <a:solidFill>
                  <a:srgbClr val="000000"/>
                </a:solidFill>
                <a:latin typeface="PGPHBM+Lato-Light"/>
                <a:cs typeface="PGPHBM+Lato-Light"/>
              </a:rPr>
              <a:t>Tabletop</a:t>
            </a:r>
          </a:p>
          <a:p>
            <a:pPr marL="0" marR="0">
              <a:lnSpc>
                <a:spcPts val="1296"/>
              </a:lnSpc>
              <a:spcBef>
                <a:spcPts val="309"/>
              </a:spcBef>
              <a:spcAft>
                <a:spcPts val="0"/>
              </a:spcAft>
            </a:pPr>
            <a:r>
              <a:rPr dirty="0" sz="1200">
                <a:solidFill>
                  <a:srgbClr val="000000"/>
                </a:solidFill>
                <a:latin typeface="PGPHBM+Lato-Light"/>
                <a:cs typeface="PGPHBM+Lato-Light"/>
              </a:rPr>
              <a:t>Student</a:t>
            </a:r>
            <a:r>
              <a:rPr dirty="0" sz="12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200">
                <a:solidFill>
                  <a:srgbClr val="000000"/>
                </a:solidFill>
                <a:latin typeface="PGPHBM+Lato-Light"/>
                <a:cs typeface="PGPHBM+Lato-Light"/>
              </a:rPr>
              <a:t>and</a:t>
            </a:r>
            <a:r>
              <a:rPr dirty="0" sz="12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200">
                <a:solidFill>
                  <a:srgbClr val="000000"/>
                </a:solidFill>
                <a:latin typeface="PGPHBM+Lato-Light"/>
                <a:cs typeface="PGPHBM+Lato-Light"/>
              </a:rPr>
              <a:t>Family</a:t>
            </a:r>
            <a:r>
              <a:rPr dirty="0" sz="12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200">
                <a:solidFill>
                  <a:srgbClr val="000000"/>
                </a:solidFill>
                <a:latin typeface="PGPHBM+Lato-Light"/>
                <a:cs typeface="PGPHBM+Lato-Light"/>
              </a:rPr>
              <a:t>Reunification.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403125" y="2914655"/>
            <a:ext cx="7665111" cy="41300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296"/>
              </a:lnSpc>
              <a:spcBef>
                <a:spcPts val="0"/>
              </a:spcBef>
              <a:spcAft>
                <a:spcPts val="0"/>
              </a:spcAft>
            </a:pPr>
            <a:r>
              <a:rPr dirty="0" sz="1200">
                <a:solidFill>
                  <a:srgbClr val="000000"/>
                </a:solidFill>
                <a:latin typeface="PGPHBM+Lato-Light"/>
                <a:cs typeface="PGPHBM+Lato-Light"/>
              </a:rPr>
              <a:t>If</a:t>
            </a:r>
            <a:r>
              <a:rPr dirty="0" sz="12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200">
                <a:solidFill>
                  <a:srgbClr val="000000"/>
                </a:solidFill>
                <a:latin typeface="PGPHBM+Lato-Light"/>
                <a:cs typeface="PGPHBM+Lato-Light"/>
              </a:rPr>
              <a:t>you</a:t>
            </a:r>
            <a:r>
              <a:rPr dirty="0" sz="12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200">
                <a:solidFill>
                  <a:srgbClr val="000000"/>
                </a:solidFill>
                <a:latin typeface="PGPHBM+Lato-Light"/>
                <a:cs typeface="PGPHBM+Lato-Light"/>
              </a:rPr>
              <a:t>have</a:t>
            </a:r>
            <a:r>
              <a:rPr dirty="0" sz="12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200">
                <a:solidFill>
                  <a:srgbClr val="000000"/>
                </a:solidFill>
                <a:latin typeface="PGPHBM+Lato-Light"/>
                <a:cs typeface="PGPHBM+Lato-Light"/>
              </a:rPr>
              <a:t>not</a:t>
            </a:r>
            <a:r>
              <a:rPr dirty="0" sz="12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200">
                <a:solidFill>
                  <a:srgbClr val="000000"/>
                </a:solidFill>
                <a:latin typeface="PGPHBM+Lato-Light"/>
                <a:cs typeface="PGPHBM+Lato-Light"/>
              </a:rPr>
              <a:t>completed</a:t>
            </a:r>
            <a:r>
              <a:rPr dirty="0" sz="12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200">
                <a:solidFill>
                  <a:srgbClr val="000000"/>
                </a:solidFill>
                <a:latin typeface="PGPHBM+Lato-Light"/>
                <a:cs typeface="PGPHBM+Lato-Light"/>
              </a:rPr>
              <a:t>any</a:t>
            </a:r>
            <a:r>
              <a:rPr dirty="0" sz="12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200">
                <a:solidFill>
                  <a:srgbClr val="000000"/>
                </a:solidFill>
                <a:latin typeface="PGPHBM+Lato-Light"/>
                <a:cs typeface="PGPHBM+Lato-Light"/>
              </a:rPr>
              <a:t>of</a:t>
            </a:r>
            <a:r>
              <a:rPr dirty="0" sz="12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200">
                <a:solidFill>
                  <a:srgbClr val="000000"/>
                </a:solidFill>
                <a:latin typeface="PGPHBM+Lato-Light"/>
                <a:cs typeface="PGPHBM+Lato-Light"/>
              </a:rPr>
              <a:t>the</a:t>
            </a:r>
            <a:r>
              <a:rPr dirty="0" sz="12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200">
                <a:solidFill>
                  <a:srgbClr val="000000"/>
                </a:solidFill>
                <a:latin typeface="PGPHBM+Lato-Light"/>
                <a:cs typeface="PGPHBM+Lato-Light"/>
              </a:rPr>
              <a:t>previous</a:t>
            </a:r>
            <a:r>
              <a:rPr dirty="0" sz="12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200">
                <a:solidFill>
                  <a:srgbClr val="000000"/>
                </a:solidFill>
                <a:latin typeface="PGPHBM+Lato-Light"/>
                <a:cs typeface="PGPHBM+Lato-Light"/>
              </a:rPr>
              <a:t>modules,</a:t>
            </a:r>
            <a:r>
              <a:rPr dirty="0" sz="12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200">
                <a:solidFill>
                  <a:srgbClr val="000000"/>
                </a:solidFill>
                <a:latin typeface="PGPHBM+Lato-Light"/>
                <a:cs typeface="PGPHBM+Lato-Light"/>
              </a:rPr>
              <a:t>I</a:t>
            </a:r>
            <a:r>
              <a:rPr dirty="0" sz="12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200">
                <a:solidFill>
                  <a:srgbClr val="000000"/>
                </a:solidFill>
                <a:latin typeface="PGPHBM+Lato-Light"/>
                <a:cs typeface="PGPHBM+Lato-Light"/>
              </a:rPr>
              <a:t>encourage</a:t>
            </a:r>
            <a:r>
              <a:rPr dirty="0" sz="12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200">
                <a:solidFill>
                  <a:srgbClr val="000000"/>
                </a:solidFill>
                <a:latin typeface="PGPHBM+Lato-Light"/>
                <a:cs typeface="PGPHBM+Lato-Light"/>
              </a:rPr>
              <a:t>you</a:t>
            </a:r>
            <a:r>
              <a:rPr dirty="0" sz="12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200">
                <a:solidFill>
                  <a:srgbClr val="000000"/>
                </a:solidFill>
                <a:latin typeface="PGPHBM+Lato-Light"/>
                <a:cs typeface="PGPHBM+Lato-Light"/>
              </a:rPr>
              <a:t>to</a:t>
            </a:r>
            <a:r>
              <a:rPr dirty="0" sz="12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200">
                <a:solidFill>
                  <a:srgbClr val="000000"/>
                </a:solidFill>
                <a:latin typeface="PGPHBM+Lato-Light"/>
                <a:cs typeface="PGPHBM+Lato-Light"/>
              </a:rPr>
              <a:t>do</a:t>
            </a:r>
            <a:r>
              <a:rPr dirty="0" sz="12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200">
                <a:solidFill>
                  <a:srgbClr val="000000"/>
                </a:solidFill>
                <a:latin typeface="PGPHBM+Lato-Light"/>
                <a:cs typeface="PGPHBM+Lato-Light"/>
              </a:rPr>
              <a:t>so</a:t>
            </a:r>
            <a:r>
              <a:rPr dirty="0" sz="12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200">
                <a:solidFill>
                  <a:srgbClr val="000000"/>
                </a:solidFill>
                <a:latin typeface="PGPHBM+Lato-Light"/>
                <a:cs typeface="PGPHBM+Lato-Light"/>
              </a:rPr>
              <a:t>as</a:t>
            </a:r>
            <a:r>
              <a:rPr dirty="0" sz="12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200">
                <a:solidFill>
                  <a:srgbClr val="000000"/>
                </a:solidFill>
                <a:latin typeface="PGPHBM+Lato-Light"/>
                <a:cs typeface="PGPHBM+Lato-Light"/>
              </a:rPr>
              <a:t>they</a:t>
            </a:r>
            <a:r>
              <a:rPr dirty="0" sz="12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200">
                <a:solidFill>
                  <a:srgbClr val="000000"/>
                </a:solidFill>
                <a:latin typeface="PGPHBM+Lato-Light"/>
                <a:cs typeface="PGPHBM+Lato-Light"/>
              </a:rPr>
              <a:t>are</a:t>
            </a:r>
            <a:r>
              <a:rPr dirty="0" sz="12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200">
                <a:solidFill>
                  <a:srgbClr val="000000"/>
                </a:solidFill>
                <a:latin typeface="PGPHBM+Lato-Light"/>
                <a:cs typeface="PGPHBM+Lato-Light"/>
              </a:rPr>
              <a:t>great</a:t>
            </a:r>
            <a:r>
              <a:rPr dirty="0" sz="12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200">
                <a:solidFill>
                  <a:srgbClr val="000000"/>
                </a:solidFill>
                <a:latin typeface="PGPHBM+Lato-Light"/>
                <a:cs typeface="PGPHBM+Lato-Light"/>
              </a:rPr>
              <a:t>resources</a:t>
            </a:r>
            <a:r>
              <a:rPr dirty="0" sz="12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200">
                <a:solidFill>
                  <a:srgbClr val="000000"/>
                </a:solidFill>
                <a:latin typeface="PGPHBM+Lato-Light"/>
                <a:cs typeface="PGPHBM+Lato-Light"/>
              </a:rPr>
              <a:t>and</a:t>
            </a:r>
            <a:r>
              <a:rPr dirty="0" sz="12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200">
                <a:solidFill>
                  <a:srgbClr val="000000"/>
                </a:solidFill>
                <a:latin typeface="PGPHBM+Lato-Light"/>
                <a:cs typeface="PGPHBM+Lato-Light"/>
              </a:rPr>
              <a:t>offer</a:t>
            </a:r>
          </a:p>
          <a:p>
            <a:pPr marL="0" marR="0">
              <a:lnSpc>
                <a:spcPts val="1296"/>
              </a:lnSpc>
              <a:spcBef>
                <a:spcPts val="360"/>
              </a:spcBef>
              <a:spcAft>
                <a:spcPts val="0"/>
              </a:spcAft>
            </a:pPr>
            <a:r>
              <a:rPr dirty="0" sz="1200">
                <a:solidFill>
                  <a:srgbClr val="000000"/>
                </a:solidFill>
                <a:latin typeface="PGPHBM+Lato-Light"/>
                <a:cs typeface="PGPHBM+Lato-Light"/>
              </a:rPr>
              <a:t>preparedness</a:t>
            </a:r>
            <a:r>
              <a:rPr dirty="0" sz="12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200">
                <a:solidFill>
                  <a:srgbClr val="000000"/>
                </a:solidFill>
                <a:latin typeface="PGPHBM+Lato-Light"/>
                <a:cs typeface="PGPHBM+Lato-Light"/>
              </a:rPr>
              <a:t>and</a:t>
            </a:r>
            <a:r>
              <a:rPr dirty="0" sz="12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200">
                <a:solidFill>
                  <a:srgbClr val="000000"/>
                </a:solidFill>
                <a:latin typeface="PGPHBM+Lato-Light"/>
                <a:cs typeface="PGPHBM+Lato-Light"/>
              </a:rPr>
              <a:t>peace</a:t>
            </a:r>
            <a:r>
              <a:rPr dirty="0" sz="12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200">
                <a:solidFill>
                  <a:srgbClr val="000000"/>
                </a:solidFill>
                <a:latin typeface="PGPHBM+Lato-Light"/>
                <a:cs typeface="PGPHBM+Lato-Light"/>
              </a:rPr>
              <a:t>of</a:t>
            </a:r>
            <a:r>
              <a:rPr dirty="0" sz="12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200">
                <a:solidFill>
                  <a:srgbClr val="000000"/>
                </a:solidFill>
                <a:latin typeface="PGPHBM+Lato-Light"/>
                <a:cs typeface="PGPHBM+Lato-Light"/>
              </a:rPr>
              <a:t>mind</a:t>
            </a:r>
            <a:r>
              <a:rPr dirty="0" sz="12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200">
                <a:solidFill>
                  <a:srgbClr val="000000"/>
                </a:solidFill>
                <a:latin typeface="PGPHBM+Lato-Light"/>
                <a:cs typeface="PGPHBM+Lato-Light"/>
              </a:rPr>
              <a:t>for</a:t>
            </a:r>
            <a:r>
              <a:rPr dirty="0" sz="12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200">
                <a:solidFill>
                  <a:srgbClr val="000000"/>
                </a:solidFill>
                <a:latin typeface="PGPHBM+Lato-Light"/>
                <a:cs typeface="PGPHBM+Lato-Light"/>
              </a:rPr>
              <a:t>a</a:t>
            </a:r>
            <a:r>
              <a:rPr dirty="0" sz="12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200">
                <a:solidFill>
                  <a:srgbClr val="000000"/>
                </a:solidFill>
                <a:latin typeface="PGPHBM+Lato-Light"/>
                <a:cs typeface="PGPHBM+Lato-Light"/>
              </a:rPr>
              <a:t>school.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403125" y="482729"/>
            <a:ext cx="3690822" cy="53949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3947"/>
              </a:lnSpc>
              <a:spcBef>
                <a:spcPts val="0"/>
              </a:spcBef>
              <a:spcAft>
                <a:spcPts val="0"/>
              </a:spcAft>
            </a:pPr>
            <a:r>
              <a:rPr dirty="0" sz="2800" spc="20" b="1">
                <a:solidFill>
                  <a:srgbClr val="cc0000"/>
                </a:solidFill>
                <a:latin typeface="SSIHNQ+Poppins-Bold"/>
                <a:cs typeface="SSIHNQ+Poppins-Bold"/>
              </a:rPr>
              <a:t>We</a:t>
            </a:r>
            <a:r>
              <a:rPr dirty="0" sz="2800" b="1">
                <a:solidFill>
                  <a:srgbClr val="cc0000"/>
                </a:solidFill>
                <a:latin typeface="SSIHNQ+Poppins-Bold"/>
                <a:cs typeface="SSIHNQ+Poppins-Bold"/>
              </a:rPr>
              <a:t> </a:t>
            </a:r>
            <a:r>
              <a:rPr dirty="0" sz="2800" spc="10" b="1">
                <a:solidFill>
                  <a:srgbClr val="cc0000"/>
                </a:solidFill>
                <a:latin typeface="SSIHNQ+Poppins-Bold"/>
                <a:cs typeface="SSIHNQ+Poppins-Bold"/>
              </a:rPr>
              <a:t>are</a:t>
            </a:r>
            <a:r>
              <a:rPr dirty="0" sz="2800" b="1">
                <a:solidFill>
                  <a:srgbClr val="cc0000"/>
                </a:solidFill>
                <a:latin typeface="SSIHNQ+Poppins-Bold"/>
                <a:cs typeface="SSIHNQ+Poppins-Bold"/>
              </a:rPr>
              <a:t> </a:t>
            </a:r>
            <a:r>
              <a:rPr dirty="0" sz="2800" spc="10" b="1">
                <a:solidFill>
                  <a:srgbClr val="cc0000"/>
                </a:solidFill>
                <a:latin typeface="SSIHNQ+Poppins-Bold"/>
                <a:cs typeface="SSIHNQ+Poppins-Bold"/>
              </a:rPr>
              <a:t>here</a:t>
            </a:r>
            <a:r>
              <a:rPr dirty="0" sz="2800" b="1">
                <a:solidFill>
                  <a:srgbClr val="cc0000"/>
                </a:solidFill>
                <a:latin typeface="SSIHNQ+Poppins-Bold"/>
                <a:cs typeface="SSIHNQ+Poppins-Bold"/>
              </a:rPr>
              <a:t> </a:t>
            </a:r>
            <a:r>
              <a:rPr dirty="0" sz="2800" b="1">
                <a:solidFill>
                  <a:srgbClr val="cc0000"/>
                </a:solidFill>
                <a:latin typeface="SSIHNQ+Poppins-Bold"/>
                <a:cs typeface="SSIHNQ+Poppins-Bold"/>
              </a:rPr>
              <a:t>to</a:t>
            </a:r>
            <a:r>
              <a:rPr dirty="0" sz="2800" b="1">
                <a:solidFill>
                  <a:srgbClr val="cc0000"/>
                </a:solidFill>
                <a:latin typeface="SSIHNQ+Poppins-Bold"/>
                <a:cs typeface="SSIHNQ+Poppins-Bold"/>
              </a:rPr>
              <a:t> </a:t>
            </a:r>
            <a:r>
              <a:rPr dirty="0" sz="2800" spc="10" b="1">
                <a:solidFill>
                  <a:srgbClr val="cc0000"/>
                </a:solidFill>
                <a:latin typeface="SSIHNQ+Poppins-Bold"/>
                <a:cs typeface="SSIHNQ+Poppins-Bold"/>
              </a:rPr>
              <a:t>help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03424" y="1419494"/>
            <a:ext cx="4978247" cy="720852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511"/>
              </a:lnSpc>
              <a:spcBef>
                <a:spcPts val="0"/>
              </a:spcBef>
              <a:spcAft>
                <a:spcPts val="0"/>
              </a:spcAft>
            </a:pP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Joffe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Emergency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services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also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offers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schools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safety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assessments</a:t>
            </a:r>
          </a:p>
          <a:p>
            <a:pPr marL="0" marR="0">
              <a:lnSpc>
                <a:spcPts val="1511"/>
              </a:lnSpc>
              <a:spcBef>
                <a:spcPts val="420"/>
              </a:spcBef>
              <a:spcAft>
                <a:spcPts val="0"/>
              </a:spcAft>
            </a:pP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and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consultative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services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to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coach,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guide,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train,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and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support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your</a:t>
            </a:r>
          </a:p>
          <a:p>
            <a:pPr marL="0" marR="0">
              <a:lnSpc>
                <a:spcPts val="1511"/>
              </a:lnSpc>
              <a:spcBef>
                <a:spcPts val="470"/>
              </a:spcBef>
              <a:spcAft>
                <a:spcPts val="0"/>
              </a:spcAft>
            </a:pP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school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through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every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stage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of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an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emergency.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03424" y="2400951"/>
            <a:ext cx="4494808" cy="475487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511"/>
              </a:lnSpc>
              <a:spcBef>
                <a:spcPts val="0"/>
              </a:spcBef>
              <a:spcAft>
                <a:spcPts val="0"/>
              </a:spcAft>
            </a:pP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If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you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would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like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to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schedule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a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call,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please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visit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our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website</a:t>
            </a:r>
          </a:p>
          <a:p>
            <a:pPr marL="0" marR="0">
              <a:lnSpc>
                <a:spcPts val="1511"/>
              </a:lnSpc>
              <a:spcBef>
                <a:spcPts val="419"/>
              </a:spcBef>
              <a:spcAft>
                <a:spcPts val="0"/>
              </a:spcAft>
            </a:pP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at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joffeemergencyservices.com.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603424" y="3137043"/>
            <a:ext cx="4780533" cy="475487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511"/>
              </a:lnSpc>
              <a:spcBef>
                <a:spcPts val="0"/>
              </a:spcBef>
              <a:spcAft>
                <a:spcPts val="0"/>
              </a:spcAft>
            </a:pP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Thank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you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for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participating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in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this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Joffe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Academy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module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with</a:t>
            </a:r>
          </a:p>
          <a:p>
            <a:pPr marL="0" marR="0">
              <a:lnSpc>
                <a:spcPts val="1511"/>
              </a:lnSpc>
              <a:spcBef>
                <a:spcPts val="419"/>
              </a:spcBef>
              <a:spcAft>
                <a:spcPts val="0"/>
              </a:spcAft>
            </a:pP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Joffe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Emergency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400">
                <a:solidFill>
                  <a:srgbClr val="000000"/>
                </a:solidFill>
                <a:latin typeface="PGPHBM+Lato-Light"/>
                <a:cs typeface="PGPHBM+Lato-Light"/>
              </a:rPr>
              <a:t>Services.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403125" y="482729"/>
            <a:ext cx="2066299" cy="53949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3947"/>
              </a:lnSpc>
              <a:spcBef>
                <a:spcPts val="0"/>
              </a:spcBef>
              <a:spcAft>
                <a:spcPts val="0"/>
              </a:spcAft>
            </a:pPr>
            <a:r>
              <a:rPr dirty="0" sz="2800" spc="11" b="1">
                <a:solidFill>
                  <a:srgbClr val="cc0000"/>
                </a:solidFill>
                <a:latin typeface="SSIHNQ+Poppins-Bold"/>
                <a:cs typeface="SSIHNQ+Poppins-Bold"/>
              </a:rPr>
              <a:t>Resources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36475" y="1556697"/>
            <a:ext cx="267462" cy="180006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675"/>
              </a:lnSpc>
              <a:spcBef>
                <a:spcPts val="0"/>
              </a:spcBef>
              <a:spcAft>
                <a:spcPts val="0"/>
              </a:spcAft>
            </a:pPr>
            <a:r>
              <a:rPr dirty="0" sz="1500">
                <a:solidFill>
                  <a:srgbClr val="000000"/>
                </a:solidFill>
                <a:latin typeface="FCRBNH+ArialMT"/>
                <a:cs typeface="FCRBNH+ArialMT"/>
              </a:rPr>
              <a:t>●</a:t>
            </a:r>
          </a:p>
          <a:p>
            <a:pPr marL="0" marR="0">
              <a:lnSpc>
                <a:spcPts val="1675"/>
              </a:lnSpc>
              <a:spcBef>
                <a:spcPts val="2414"/>
              </a:spcBef>
              <a:spcAft>
                <a:spcPts val="0"/>
              </a:spcAft>
            </a:pPr>
            <a:r>
              <a:rPr dirty="0" sz="1500">
                <a:solidFill>
                  <a:srgbClr val="000000"/>
                </a:solidFill>
                <a:latin typeface="FCRBNH+ArialMT"/>
                <a:cs typeface="FCRBNH+ArialMT"/>
              </a:rPr>
              <a:t>●</a:t>
            </a:r>
          </a:p>
          <a:p>
            <a:pPr marL="0" marR="0">
              <a:lnSpc>
                <a:spcPts val="1675"/>
              </a:lnSpc>
              <a:spcBef>
                <a:spcPts val="2464"/>
              </a:spcBef>
              <a:spcAft>
                <a:spcPts val="0"/>
              </a:spcAft>
            </a:pPr>
            <a:r>
              <a:rPr dirty="0" sz="1500">
                <a:solidFill>
                  <a:srgbClr val="000000"/>
                </a:solidFill>
                <a:latin typeface="FCRBNH+ArialMT"/>
                <a:cs typeface="FCRBNH+ArialMT"/>
              </a:rPr>
              <a:t>●</a:t>
            </a:r>
          </a:p>
          <a:p>
            <a:pPr marL="0" marR="0">
              <a:lnSpc>
                <a:spcPts val="1675"/>
              </a:lnSpc>
              <a:spcBef>
                <a:spcPts val="2242"/>
              </a:spcBef>
              <a:spcAft>
                <a:spcPts val="0"/>
              </a:spcAft>
            </a:pPr>
            <a:r>
              <a:rPr dirty="0" sz="1500">
                <a:solidFill>
                  <a:srgbClr val="000000"/>
                </a:solidFill>
                <a:latin typeface="FCRBNH+ArialMT"/>
                <a:cs typeface="FCRBNH+ArialMT"/>
              </a:rPr>
              <a:t>●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60325" y="1558750"/>
            <a:ext cx="7810692" cy="129539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619"/>
              </a:lnSpc>
              <a:spcBef>
                <a:spcPts val="0"/>
              </a:spcBef>
              <a:spcAft>
                <a:spcPts val="0"/>
              </a:spcAft>
            </a:pPr>
            <a:r>
              <a:rPr dirty="0" sz="1500" u="sng">
                <a:solidFill>
                  <a:srgbClr val="1155cc"/>
                </a:solidFill>
                <a:latin typeface="PGPHBM+Lato-Light"/>
                <a:cs typeface="PGPHBM+Lato-Ligh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https://www.ready.gov/sites/default/files/2019-06/post_disaster_reunification_of_children.pdf</a:t>
            </a:r>
          </a:p>
          <a:p>
            <a:pPr marL="0" marR="0">
              <a:lnSpc>
                <a:spcPts val="1619"/>
              </a:lnSpc>
              <a:spcBef>
                <a:spcPts val="2569"/>
              </a:spcBef>
              <a:spcAft>
                <a:spcPts val="0"/>
              </a:spcAft>
            </a:pPr>
            <a:r>
              <a:rPr dirty="0" sz="1500" u="sng">
                <a:solidFill>
                  <a:srgbClr val="1155cc"/>
                </a:solidFill>
                <a:latin typeface="PGPHBM+Lato-Light"/>
                <a:cs typeface="PGPHBM+Lato-Light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https://rems.ed.gov/docs/Post-Disaster_Reunification_Fact_Sheet_for_compliance_508C.pdf</a:t>
            </a:r>
          </a:p>
          <a:p>
            <a:pPr marL="0" marR="0">
              <a:lnSpc>
                <a:spcPts val="1619"/>
              </a:lnSpc>
              <a:spcBef>
                <a:spcPts val="2519"/>
              </a:spcBef>
              <a:spcAft>
                <a:spcPts val="0"/>
              </a:spcAft>
            </a:pPr>
            <a:r>
              <a:rPr dirty="0" sz="1500" u="sng">
                <a:solidFill>
                  <a:srgbClr val="1155cc"/>
                </a:solidFill>
                <a:latin typeface="PGPHBM+Lato-Light"/>
                <a:cs typeface="PGPHBM+Lato-Light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https://www.cdc.gov/childrenindisasters/reunification.html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60325" y="3099789"/>
            <a:ext cx="6462014" cy="251936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676"/>
              </a:lnSpc>
              <a:spcBef>
                <a:spcPts val="0"/>
              </a:spcBef>
              <a:spcAft>
                <a:spcPts val="0"/>
              </a:spcAft>
            </a:pPr>
            <a:r>
              <a:rPr dirty="0" sz="1500">
                <a:solidFill>
                  <a:srgbClr val="000000"/>
                </a:solidFill>
                <a:latin typeface="PGPHBM+Lato-Light"/>
                <a:cs typeface="PGPHBM+Lato-Light"/>
              </a:rPr>
              <a:t>Joffe</a:t>
            </a:r>
            <a:r>
              <a:rPr dirty="0" sz="15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500">
                <a:solidFill>
                  <a:srgbClr val="000000"/>
                </a:solidFill>
                <a:latin typeface="PGPHBM+Lato-Light"/>
                <a:cs typeface="PGPHBM+Lato-Light"/>
              </a:rPr>
              <a:t>Resource</a:t>
            </a:r>
            <a:r>
              <a:rPr dirty="0" sz="15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500">
                <a:solidFill>
                  <a:srgbClr val="000000"/>
                </a:solidFill>
                <a:latin typeface="PGPHBM+Lato-Light"/>
                <a:cs typeface="PGPHBM+Lato-Light"/>
              </a:rPr>
              <a:t>-</a:t>
            </a:r>
            <a:r>
              <a:rPr dirty="0" sz="1500">
                <a:solidFill>
                  <a:srgbClr val="000000"/>
                </a:solidFill>
                <a:latin typeface="PGPHBM+Lato-Light"/>
                <a:cs typeface="PGPHBM+Lato-Light"/>
              </a:rPr>
              <a:t> </a:t>
            </a:r>
            <a:r>
              <a:rPr dirty="0" sz="1500" b="1" u="sng">
                <a:solidFill>
                  <a:srgbClr val="1155cc"/>
                </a:solidFill>
                <a:latin typeface="TNJFRP+Lato-Bold"/>
                <a:cs typeface="TNJFRP+Lato-Bold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Student</a:t>
            </a:r>
            <a:r>
              <a:rPr dirty="0" sz="1500" spc="-85" b="1" u="sng">
                <a:solidFill>
                  <a:srgbClr val="1155cc"/>
                </a:solidFill>
                <a:latin typeface="TNJFRP+Lato-Bold"/>
                <a:cs typeface="TNJFRP+Lato-Bold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dirty="0" sz="1500" b="1" u="sng">
                <a:solidFill>
                  <a:srgbClr val="1155cc"/>
                </a:solidFill>
                <a:latin typeface="TNJFRP+Lato-Bold"/>
                <a:cs typeface="TNJFRP+Lato-Bold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Attendance</a:t>
            </a:r>
            <a:r>
              <a:rPr dirty="0" sz="1500" spc="-85" b="1" u="sng">
                <a:solidFill>
                  <a:srgbClr val="1155cc"/>
                </a:solidFill>
                <a:latin typeface="TNJFRP+Lato-Bold"/>
                <a:cs typeface="TNJFRP+Lato-Bold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dirty="0" sz="1500" b="1" u="sng">
                <a:solidFill>
                  <a:srgbClr val="1155cc"/>
                </a:solidFill>
                <a:latin typeface="TNJFRP+Lato-Bold"/>
                <a:cs typeface="TNJFRP+Lato-Bold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&amp;</a:t>
            </a:r>
            <a:r>
              <a:rPr dirty="0" sz="1500" spc="-85" b="1" u="sng">
                <a:solidFill>
                  <a:srgbClr val="1155cc"/>
                </a:solidFill>
                <a:latin typeface="TNJFRP+Lato-Bold"/>
                <a:cs typeface="TNJFRP+Lato-Bold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dirty="0" sz="1500" b="1" u="sng">
                <a:solidFill>
                  <a:srgbClr val="1155cc"/>
                </a:solidFill>
                <a:latin typeface="TNJFRP+Lato-Bold"/>
                <a:cs typeface="TNJFRP+Lato-Bold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Reunification</a:t>
            </a:r>
            <a:r>
              <a:rPr dirty="0" sz="1500" spc="-85" b="1" u="sng">
                <a:solidFill>
                  <a:srgbClr val="1155cc"/>
                </a:solidFill>
                <a:latin typeface="TNJFRP+Lato-Bold"/>
                <a:cs typeface="TNJFRP+Lato-Bold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dirty="0" sz="1500" b="1" u="sng">
                <a:solidFill>
                  <a:srgbClr val="1155cc"/>
                </a:solidFill>
                <a:latin typeface="TNJFRP+Lato-Bold"/>
                <a:cs typeface="TNJFRP+Lato-Bold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Strike</a:t>
            </a:r>
            <a:r>
              <a:rPr dirty="0" sz="1500" spc="-85" b="1" u="sng">
                <a:solidFill>
                  <a:srgbClr val="1155cc"/>
                </a:solidFill>
                <a:latin typeface="TNJFRP+Lato-Bold"/>
                <a:cs typeface="TNJFRP+Lato-Bold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dirty="0" sz="1500" b="1" u="sng">
                <a:solidFill>
                  <a:srgbClr val="1155cc"/>
                </a:solidFill>
                <a:latin typeface="TNJFRP+Lato-Bold"/>
                <a:cs typeface="TNJFRP+Lato-Bold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Team</a:t>
            </a:r>
            <a:r>
              <a:rPr dirty="0" sz="1500" spc="-85" b="1" u="sng">
                <a:solidFill>
                  <a:srgbClr val="1155cc"/>
                </a:solidFill>
                <a:latin typeface="TNJFRP+Lato-Bold"/>
                <a:cs typeface="TNJFRP+Lato-Bold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dirty="0" sz="1500" b="1" u="sng">
                <a:solidFill>
                  <a:srgbClr val="1155cc"/>
                </a:solidFill>
                <a:latin typeface="TNJFRP+Lato-Bold"/>
                <a:cs typeface="TNJFRP+Lato-Bold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Checklist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PresentationFormat>On-screen Show (4:3)</PresentationFormat>
  <ScaleCrop>false</ScaleCrop>
  <LinksUpToDate>false</LinksUpToDate>
  <SharedDoc>false</SharedDoc>
  <HyperlinksChanged>false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PowerPoint</dc:title>
  <cp:revision>1</cp:revision>
  <dcterms:modified xsi:type="dcterms:W3CDTF">2023-02-16T01:31:17-06:00</dcterms:modified>
</cp:coreProperties>
</file>