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x="9144000" cy="5143500"/>
  <p:notesSz cx="9144000" cy="5143500"/>
  <p:embeddedFontLst>
    <p:embeddedFont>
      <p:font typeface="MHMLDO+Lato-Black"/>
      <p:regular r:id="rId41"/>
    </p:embeddedFont>
    <p:embeddedFont>
      <p:font typeface="LUSPOQ+Lato-Italic"/>
      <p:regular r:id="rId42"/>
    </p:embeddedFont>
    <p:embeddedFont>
      <p:font typeface="IJBBOH+Arial-ItalicMT"/>
      <p:regular r:id="rId43"/>
    </p:embeddedFont>
    <p:embeddedFont>
      <p:font typeface="IEWHQB+Lato-Regular"/>
      <p:regular r:id="rId44"/>
    </p:embeddedFont>
    <p:embeddedFont>
      <p:font typeface="AKVBGG+ArialMT"/>
      <p:regular r:id="rId45"/>
    </p:embeddedFont>
    <p:embeddedFont>
      <p:font typeface="KLUERT+Arial-BoldItalicMT"/>
      <p:regular r:id="rId4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slide" Target="slides/slide29.xml" /><Relationship Id="rId35" Type="http://schemas.openxmlformats.org/officeDocument/2006/relationships/slide" Target="slides/slide30.xml" /><Relationship Id="rId36" Type="http://schemas.openxmlformats.org/officeDocument/2006/relationships/slide" Target="slides/slide31.xml" /><Relationship Id="rId37" Type="http://schemas.openxmlformats.org/officeDocument/2006/relationships/slide" Target="slides/slide32.xml" /><Relationship Id="rId38" Type="http://schemas.openxmlformats.org/officeDocument/2006/relationships/slide" Target="slides/slide33.xml" /><Relationship Id="rId39" Type="http://schemas.openxmlformats.org/officeDocument/2006/relationships/slide" Target="slides/slide34.xml" /><Relationship Id="rId4" Type="http://schemas.openxmlformats.org/officeDocument/2006/relationships/theme" Target="theme/theme1.xml" /><Relationship Id="rId40" Type="http://schemas.openxmlformats.org/officeDocument/2006/relationships/slide" Target="slides/slide35.xml" /><Relationship Id="rId41" Type="http://schemas.openxmlformats.org/officeDocument/2006/relationships/font" Target="fonts/font1.fntdata" /><Relationship Id="rId42" Type="http://schemas.openxmlformats.org/officeDocument/2006/relationships/font" Target="fonts/font2.fntdata" /><Relationship Id="rId43" Type="http://schemas.openxmlformats.org/officeDocument/2006/relationships/font" Target="fonts/font3.fntdata" /><Relationship Id="rId44" Type="http://schemas.openxmlformats.org/officeDocument/2006/relationships/font" Target="fonts/font4.fntdata" /><Relationship Id="rId45" Type="http://schemas.openxmlformats.org/officeDocument/2006/relationships/font" Target="fonts/font5.fntdata" /><Relationship Id="rId46" Type="http://schemas.openxmlformats.org/officeDocument/2006/relationships/font" Target="fonts/font6.fntdata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://www.joffeemergencyservices.com" TargetMode="External" /><Relationship Id="rId3" Type="http://schemas.openxmlformats.org/officeDocument/2006/relationships/image" Target="../media/image35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80017" y="1115660"/>
            <a:ext cx="4388388" cy="7789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33"/>
              </a:lnSpc>
              <a:spcBef>
                <a:spcPts val="0"/>
              </a:spcBef>
              <a:spcAft>
                <a:spcPts val="0"/>
              </a:spcAft>
            </a:pPr>
            <a:r>
              <a:rPr dirty="0" sz="5150">
                <a:solidFill>
                  <a:srgbClr val="cc0000"/>
                </a:solidFill>
                <a:latin typeface="MHMLDO+Lato-Black"/>
                <a:cs typeface="MHMLDO+Lato-Black"/>
              </a:rPr>
              <a:t>Best</a:t>
            </a:r>
            <a:r>
              <a:rPr dirty="0" sz="5150">
                <a:solidFill>
                  <a:srgbClr val="cc0000"/>
                </a:solidFill>
                <a:latin typeface="MHMLDO+Lato-Black"/>
                <a:cs typeface="MHMLDO+Lato-Black"/>
              </a:rPr>
              <a:t> </a:t>
            </a:r>
            <a:r>
              <a:rPr dirty="0" sz="5150">
                <a:solidFill>
                  <a:srgbClr val="cc0000"/>
                </a:solidFill>
                <a:latin typeface="MHMLDO+Lato-Black"/>
                <a:cs typeface="MHMLDO+Lato-Black"/>
              </a:rPr>
              <a:t>Practices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5555" y="1970011"/>
            <a:ext cx="5293690" cy="1196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33"/>
              </a:lnSpc>
              <a:spcBef>
                <a:spcPts val="0"/>
              </a:spcBef>
              <a:spcAft>
                <a:spcPts val="0"/>
              </a:spcAft>
            </a:pPr>
            <a:r>
              <a:rPr dirty="0" sz="4350">
                <a:solidFill>
                  <a:srgbClr val="cc0000"/>
                </a:solidFill>
                <a:latin typeface="LUSPOQ+Lato-Italic"/>
                <a:cs typeface="LUSPOQ+Lato-Italic"/>
              </a:rPr>
              <a:t>For</a:t>
            </a:r>
            <a:r>
              <a:rPr dirty="0" sz="4350" spc="-244">
                <a:solidFill>
                  <a:srgbClr val="cc0000"/>
                </a:solidFill>
                <a:latin typeface="LUSPOQ+Lato-Italic"/>
                <a:cs typeface="LUSPOQ+Lato-Italic"/>
              </a:rPr>
              <a:t> </a:t>
            </a:r>
            <a:r>
              <a:rPr dirty="0" sz="4350">
                <a:solidFill>
                  <a:srgbClr val="cc0000"/>
                </a:solidFill>
                <a:latin typeface="LUSPOQ+Lato-Italic"/>
                <a:cs typeface="LUSPOQ+Lato-Italic"/>
              </a:rPr>
              <a:t>Co-located</a:t>
            </a:r>
            <a:r>
              <a:rPr dirty="0" sz="4350" spc="-243">
                <a:solidFill>
                  <a:srgbClr val="cc0000"/>
                </a:solidFill>
                <a:latin typeface="LUSPOQ+Lato-Italic"/>
                <a:cs typeface="LUSPOQ+Lato-Italic"/>
              </a:rPr>
              <a:t> </a:t>
            </a:r>
            <a:r>
              <a:rPr dirty="0" sz="4350">
                <a:solidFill>
                  <a:srgbClr val="cc0000"/>
                </a:solidFill>
                <a:latin typeface="LUSPOQ+Lato-Italic"/>
                <a:cs typeface="LUSPOQ+Lato-Italic"/>
              </a:rPr>
              <a:t>Schools</a:t>
            </a:r>
          </a:p>
          <a:p>
            <a:pPr marL="2380865" marR="0">
              <a:lnSpc>
                <a:spcPts val="4185"/>
              </a:lnSpc>
              <a:spcBef>
                <a:spcPts val="0"/>
              </a:spcBef>
              <a:spcAft>
                <a:spcPts val="0"/>
              </a:spcAft>
            </a:pPr>
            <a:r>
              <a:rPr dirty="0" sz="4350">
                <a:solidFill>
                  <a:srgbClr val="cc0000"/>
                </a:solidFill>
                <a:latin typeface="LUSPOQ+Lato-Italic"/>
                <a:cs typeface="LUSPOQ+Lato-Italic"/>
              </a:rPr>
              <a:t>&amp;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01305" y="3033154"/>
            <a:ext cx="4168531" cy="6646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33"/>
              </a:lnSpc>
              <a:spcBef>
                <a:spcPts val="0"/>
              </a:spcBef>
              <a:spcAft>
                <a:spcPts val="0"/>
              </a:spcAft>
            </a:pPr>
            <a:r>
              <a:rPr dirty="0" sz="4350">
                <a:solidFill>
                  <a:srgbClr val="cc0000"/>
                </a:solidFill>
                <a:latin typeface="LUSPOQ+Lato-Italic"/>
                <a:cs typeface="LUSPOQ+Lato-Italic"/>
              </a:rPr>
              <a:t>Places</a:t>
            </a:r>
            <a:r>
              <a:rPr dirty="0" sz="4350" spc="-245">
                <a:solidFill>
                  <a:srgbClr val="cc0000"/>
                </a:solidFill>
                <a:latin typeface="LUSPOQ+Lato-Italic"/>
                <a:cs typeface="LUSPOQ+Lato-Italic"/>
              </a:rPr>
              <a:t> </a:t>
            </a:r>
            <a:r>
              <a:rPr dirty="0" sz="4350">
                <a:solidFill>
                  <a:srgbClr val="cc0000"/>
                </a:solidFill>
                <a:latin typeface="LUSPOQ+Lato-Italic"/>
                <a:cs typeface="LUSPOQ+Lato-Italic"/>
              </a:rPr>
              <a:t>of</a:t>
            </a:r>
            <a:r>
              <a:rPr dirty="0" sz="4350" spc="-247">
                <a:solidFill>
                  <a:srgbClr val="cc0000"/>
                </a:solidFill>
                <a:latin typeface="LUSPOQ+Lato-Italic"/>
                <a:cs typeface="LUSPOQ+Lato-Italic"/>
              </a:rPr>
              <a:t> </a:t>
            </a:r>
            <a:r>
              <a:rPr dirty="0" sz="4350">
                <a:solidFill>
                  <a:srgbClr val="cc0000"/>
                </a:solidFill>
                <a:latin typeface="LUSPOQ+Lato-Italic"/>
                <a:cs typeface="LUSPOQ+Lato-Italic"/>
              </a:rPr>
              <a:t>Worship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6133803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By</a:t>
            </a:r>
            <a:r>
              <a:rPr dirty="0" sz="2000" spc="55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the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end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of</a:t>
            </a:r>
            <a:r>
              <a:rPr dirty="0" sz="2000" spc="52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this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module,</a:t>
            </a:r>
            <a:r>
              <a:rPr dirty="0" sz="2000" spc="52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participants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will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be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able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to: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7425" y="1278424"/>
            <a:ext cx="6857237" cy="1232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1.</a:t>
            </a:r>
            <a:r>
              <a:rPr dirty="0" sz="2000" spc="83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Identify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major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threats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to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safety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that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may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be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due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to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co-</a:t>
            </a:r>
          </a:p>
          <a:p>
            <a:pPr marL="355600" marR="0">
              <a:lnSpc>
                <a:spcPts val="2202"/>
              </a:lnSpc>
              <a:spcBef>
                <a:spcPts val="198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location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school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with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place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worship</a:t>
            </a:r>
          </a:p>
          <a:p>
            <a:pPr marL="0" marR="0">
              <a:lnSpc>
                <a:spcPts val="2202"/>
              </a:lnSpc>
              <a:spcBef>
                <a:spcPts val="198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2.</a:t>
            </a:r>
            <a:r>
              <a:rPr dirty="0" sz="2000" spc="83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Assess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physical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safety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school/place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worship</a:t>
            </a:r>
          </a:p>
          <a:p>
            <a:pPr marL="0" marR="0">
              <a:lnSpc>
                <a:spcPts val="2202"/>
              </a:lnSpc>
              <a:spcBef>
                <a:spcPts val="197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3.</a:t>
            </a:r>
            <a:r>
              <a:rPr dirty="0" sz="2000" spc="83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Understand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2-3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methods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reducing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000">
                <a:solidFill>
                  <a:srgbClr val="273043"/>
                </a:solidFill>
                <a:latin typeface="IEWHQB+Lato-Regular"/>
                <a:cs typeface="IEWHQB+Lato-Regular"/>
              </a:rPr>
              <a:t>risk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3510236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Overview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of</a:t>
            </a:r>
            <a:r>
              <a:rPr dirty="0" sz="2000" spc="52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Module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Sections: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1075" y="1318778"/>
            <a:ext cx="6628981" cy="6997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1.</a:t>
            </a:r>
            <a:r>
              <a:rPr dirty="0" sz="2100" spc="782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Philosophical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Considerations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for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Co-located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Campus</a:t>
            </a:r>
          </a:p>
          <a:p>
            <a:pPr marL="361950" marR="0">
              <a:lnSpc>
                <a:spcPts val="2312"/>
              </a:lnSpc>
              <a:spcBef>
                <a:spcPts val="585"/>
              </a:spcBef>
              <a:spcAft>
                <a:spcPts val="0"/>
              </a:spcAft>
            </a:pP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Safety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1075" y="2054870"/>
            <a:ext cx="2809037" cy="3317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2.</a:t>
            </a:r>
            <a:r>
              <a:rPr dirty="0" sz="2100" spc="782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Joffe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Best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Practices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01075" y="2422917"/>
            <a:ext cx="6663118" cy="6997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3.</a:t>
            </a:r>
            <a:r>
              <a:rPr dirty="0" sz="2100" spc="782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Example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Considerations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for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Schools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Co-Located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with</a:t>
            </a:r>
          </a:p>
          <a:p>
            <a:pPr marL="361950" marR="0">
              <a:lnSpc>
                <a:spcPts val="2312"/>
              </a:lnSpc>
              <a:spcBef>
                <a:spcPts val="585"/>
              </a:spcBef>
              <a:spcAft>
                <a:spcPts val="0"/>
              </a:spcAft>
            </a:pP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Mosques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(Presented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by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ISLA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2100">
                <a:solidFill>
                  <a:srgbClr val="273043"/>
                </a:solidFill>
                <a:latin typeface="IEWHQB+Lato-Regular"/>
                <a:cs typeface="IEWHQB+Lato-Regular"/>
              </a:rPr>
              <a:t>Representative)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7010610" cy="9089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Framing</a:t>
            </a:r>
          </a:p>
          <a:p>
            <a:pPr marL="254000" marR="0">
              <a:lnSpc>
                <a:spcPts val="2234"/>
              </a:lnSpc>
              <a:spcBef>
                <a:spcPts val="2438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2000" spc="1035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Safety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for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staff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and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students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is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a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top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priority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for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schools.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1600" y="1331119"/>
            <a:ext cx="6475475" cy="1845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2000" spc="1035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When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a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school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is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co-located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with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a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place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of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worship,</a:t>
            </a:r>
          </a:p>
          <a:p>
            <a:pPr marL="355600" marR="0">
              <a:lnSpc>
                <a:spcPts val="2234"/>
              </a:lnSpc>
              <a:spcBef>
                <a:spcPts val="165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there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is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an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elevation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of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safety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considerations.</a:t>
            </a:r>
          </a:p>
          <a:p>
            <a:pPr marL="0" marR="0">
              <a:lnSpc>
                <a:spcPts val="2234"/>
              </a:lnSpc>
              <a:spcBef>
                <a:spcPts val="165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2000" spc="1035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This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module,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which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is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in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partnership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with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ISLA,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the</a:t>
            </a:r>
          </a:p>
          <a:p>
            <a:pPr marL="355600" marR="0">
              <a:lnSpc>
                <a:spcPts val="2234"/>
              </a:lnSpc>
              <a:spcBef>
                <a:spcPts val="165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Islamic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Schools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League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of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America,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will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share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Joffe’s</a:t>
            </a:r>
          </a:p>
          <a:p>
            <a:pPr marL="355600" marR="0">
              <a:lnSpc>
                <a:spcPts val="2234"/>
              </a:lnSpc>
              <a:spcBef>
                <a:spcPts val="165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best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practices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for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co-located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schools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and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places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of</a:t>
            </a:r>
          </a:p>
          <a:p>
            <a:pPr marL="355600" marR="0">
              <a:lnSpc>
                <a:spcPts val="2234"/>
              </a:lnSpc>
              <a:spcBef>
                <a:spcPts val="165"/>
              </a:spcBef>
              <a:spcAft>
                <a:spcPts val="0"/>
              </a:spcAft>
            </a:pPr>
            <a:r>
              <a:rPr dirty="0" sz="2000">
                <a:solidFill>
                  <a:srgbClr val="273043"/>
                </a:solidFill>
                <a:latin typeface="AKVBGG+ArialMT"/>
                <a:cs typeface="AKVBGG+ArialMT"/>
              </a:rPr>
              <a:t>worship.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7766" y="1588670"/>
            <a:ext cx="8389784" cy="16300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539"/>
              </a:lnSpc>
              <a:spcBef>
                <a:spcPts val="0"/>
              </a:spcBef>
              <a:spcAft>
                <a:spcPts val="0"/>
              </a:spcAft>
            </a:pPr>
            <a:r>
              <a:rPr dirty="0" sz="4900">
                <a:solidFill>
                  <a:srgbClr val="cc0000"/>
                </a:solidFill>
                <a:latin typeface="MHMLDO+Lato-Black"/>
                <a:cs typeface="MHMLDO+Lato-Black"/>
              </a:rPr>
              <a:t>Philosophical</a:t>
            </a:r>
            <a:r>
              <a:rPr dirty="0" sz="4900">
                <a:solidFill>
                  <a:srgbClr val="cc0000"/>
                </a:solidFill>
                <a:latin typeface="MHMLDO+Lato-Black"/>
                <a:cs typeface="MHMLDO+Lato-Black"/>
              </a:rPr>
              <a:t> </a:t>
            </a:r>
            <a:r>
              <a:rPr dirty="0" sz="4900">
                <a:solidFill>
                  <a:srgbClr val="cc0000"/>
                </a:solidFill>
                <a:latin typeface="MHMLDO+Lato-Black"/>
                <a:cs typeface="MHMLDO+Lato-Black"/>
              </a:rPr>
              <a:t>Considerations</a:t>
            </a:r>
          </a:p>
          <a:p>
            <a:pPr marL="2177012" marR="0">
              <a:lnSpc>
                <a:spcPts val="5770"/>
              </a:lnSpc>
              <a:spcBef>
                <a:spcPts val="1224"/>
              </a:spcBef>
              <a:spcAft>
                <a:spcPts val="0"/>
              </a:spcAft>
            </a:pPr>
            <a:r>
              <a:rPr dirty="0" sz="5100">
                <a:solidFill>
                  <a:srgbClr val="cc0000"/>
                </a:solidFill>
                <a:latin typeface="LUSPOQ+Lato-Italic"/>
                <a:cs typeface="LUSPOQ+Lato-Italic"/>
              </a:rPr>
              <a:t>For</a:t>
            </a:r>
            <a:r>
              <a:rPr dirty="0" sz="5100" spc="-287">
                <a:solidFill>
                  <a:srgbClr val="cc0000"/>
                </a:solidFill>
                <a:latin typeface="LUSPOQ+Lato-Italic"/>
                <a:cs typeface="LUSPOQ+Lato-Italic"/>
              </a:rPr>
              <a:t> </a:t>
            </a:r>
            <a:r>
              <a:rPr dirty="0" sz="5100">
                <a:solidFill>
                  <a:srgbClr val="cc0000"/>
                </a:solidFill>
                <a:latin typeface="LUSPOQ+Lato-Italic"/>
                <a:cs typeface="LUSPOQ+Lato-Italic"/>
              </a:rPr>
              <a:t>Co-located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4867" y="3224982"/>
            <a:ext cx="4105960" cy="77097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770"/>
              </a:lnSpc>
              <a:spcBef>
                <a:spcPts val="0"/>
              </a:spcBef>
              <a:spcAft>
                <a:spcPts val="0"/>
              </a:spcAft>
            </a:pPr>
            <a:r>
              <a:rPr dirty="0" sz="5100">
                <a:solidFill>
                  <a:srgbClr val="cc0000"/>
                </a:solidFill>
                <a:latin typeface="LUSPOQ+Lato-Italic"/>
                <a:cs typeface="LUSPOQ+Lato-Italic"/>
              </a:rPr>
              <a:t>Campus</a:t>
            </a:r>
            <a:r>
              <a:rPr dirty="0" sz="5100" spc="-289">
                <a:solidFill>
                  <a:srgbClr val="cc0000"/>
                </a:solidFill>
                <a:latin typeface="LUSPOQ+Lato-Italic"/>
                <a:cs typeface="LUSPOQ+Lato-Italic"/>
              </a:rPr>
              <a:t> </a:t>
            </a:r>
            <a:r>
              <a:rPr dirty="0" sz="5100">
                <a:solidFill>
                  <a:srgbClr val="cc0000"/>
                </a:solidFill>
                <a:latin typeface="LUSPOQ+Lato-Italic"/>
                <a:cs typeface="LUSPOQ+Lato-Italic"/>
              </a:rPr>
              <a:t>Safety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829940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Hours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849" y="1267577"/>
            <a:ext cx="5691059" cy="5412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Schools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have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specific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hours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operation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Places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worship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could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have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“open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door”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at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all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hours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888236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Shared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Spaces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849" y="1267577"/>
            <a:ext cx="2300998" cy="2821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Shared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parking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lots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3849" y="1526657"/>
            <a:ext cx="4322038" cy="10593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Multiple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entries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and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exits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School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drop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off/pick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up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times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Schools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may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use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specific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areas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for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events</a:t>
            </a:r>
          </a:p>
          <a:p>
            <a:pPr marL="457200" marR="0">
              <a:lnSpc>
                <a:spcPts val="1899"/>
              </a:lnSpc>
              <a:spcBef>
                <a:spcPts val="16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Shar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887473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Specific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Events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0199" y="1296791"/>
            <a:ext cx="4453533" cy="8286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Guests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welcome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at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certain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times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for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an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event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Weekend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events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Diverse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communities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338188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Anonymity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0199" y="1296791"/>
            <a:ext cx="6190894" cy="8286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Places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worship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can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offer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anonymous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atmospheres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Schools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should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have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continuous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visuals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all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areas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campus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Schools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should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have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specific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guest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check-ins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084064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Protests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0199" y="1296791"/>
            <a:ext cx="2765348" cy="5482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Roads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are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public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property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Protests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can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cause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stress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563073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Shared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Staff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0199" y="1296791"/>
            <a:ext cx="8215374" cy="5482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School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staff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members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could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also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attend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place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worship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Sometimes,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students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and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staff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could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even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attend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an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event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together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at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a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place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273043"/>
                </a:solidFill>
                <a:latin typeface="IEWHQB+Lato-Regular"/>
                <a:cs typeface="IEWHQB+Lato-Regular"/>
              </a:rPr>
              <a:t>worship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86580" y="1253024"/>
            <a:ext cx="7163435" cy="75596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52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cc0000"/>
                </a:solidFill>
                <a:latin typeface="MHMLDO+Lato-Black"/>
                <a:cs typeface="MHMLDO+Lato-Black"/>
              </a:rPr>
              <a:t>Example</a:t>
            </a:r>
            <a:r>
              <a:rPr dirty="0" sz="5000">
                <a:solidFill>
                  <a:srgbClr val="cc0000"/>
                </a:solidFill>
                <a:latin typeface="MHMLDO+Lato-Black"/>
                <a:cs typeface="MHMLDO+Lato-Black"/>
              </a:rPr>
              <a:t> </a:t>
            </a:r>
            <a:r>
              <a:rPr dirty="0" sz="5000">
                <a:solidFill>
                  <a:srgbClr val="cc0000"/>
                </a:solidFill>
                <a:latin typeface="MHMLDO+Lato-Black"/>
                <a:cs typeface="MHMLDO+Lato-Black"/>
              </a:rPr>
              <a:t>Considerations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35376" y="1867372"/>
            <a:ext cx="6048375" cy="7566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57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cc0000"/>
                </a:solidFill>
                <a:latin typeface="LUSPOQ+Lato-Italic"/>
                <a:cs typeface="LUSPOQ+Lato-Italic"/>
              </a:rPr>
              <a:t>For</a:t>
            </a:r>
            <a:r>
              <a:rPr dirty="0" sz="5000" spc="-283">
                <a:solidFill>
                  <a:srgbClr val="cc0000"/>
                </a:solidFill>
                <a:latin typeface="LUSPOQ+Lato-Italic"/>
                <a:cs typeface="LUSPOQ+Lato-Italic"/>
              </a:rPr>
              <a:t> </a:t>
            </a:r>
            <a:r>
              <a:rPr dirty="0" sz="5000">
                <a:solidFill>
                  <a:srgbClr val="cc0000"/>
                </a:solidFill>
                <a:latin typeface="LUSPOQ+Lato-Italic"/>
                <a:cs typeface="LUSPOQ+Lato-Italic"/>
              </a:rPr>
              <a:t>Schools</a:t>
            </a:r>
            <a:r>
              <a:rPr dirty="0" sz="5000" spc="-283">
                <a:solidFill>
                  <a:srgbClr val="cc0000"/>
                </a:solidFill>
                <a:latin typeface="LUSPOQ+Lato-Italic"/>
                <a:cs typeface="LUSPOQ+Lato-Italic"/>
              </a:rPr>
              <a:t> </a:t>
            </a:r>
            <a:r>
              <a:rPr dirty="0" sz="5000">
                <a:solidFill>
                  <a:srgbClr val="cc0000"/>
                </a:solidFill>
                <a:latin typeface="LUSPOQ+Lato-Italic"/>
                <a:cs typeface="LUSPOQ+Lato-Italic"/>
              </a:rPr>
              <a:t>Co-located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82191" y="2629372"/>
            <a:ext cx="3731260" cy="7566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57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cc0000"/>
                </a:solidFill>
                <a:latin typeface="LUSPOQ+Lato-Italic"/>
                <a:cs typeface="LUSPOQ+Lato-Italic"/>
              </a:rPr>
              <a:t>with</a:t>
            </a:r>
            <a:r>
              <a:rPr dirty="0" sz="5000" spc="-282">
                <a:solidFill>
                  <a:srgbClr val="cc0000"/>
                </a:solidFill>
                <a:latin typeface="LUSPOQ+Lato-Italic"/>
                <a:cs typeface="LUSPOQ+Lato-Italic"/>
              </a:rPr>
              <a:t> </a:t>
            </a:r>
            <a:r>
              <a:rPr dirty="0" sz="5000">
                <a:solidFill>
                  <a:srgbClr val="cc0000"/>
                </a:solidFill>
                <a:latin typeface="LUSPOQ+Lato-Italic"/>
                <a:cs typeface="LUSPOQ+Lato-Italic"/>
              </a:rPr>
              <a:t>Mosques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17657" y="3537943"/>
            <a:ext cx="2351531" cy="457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02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cc0000"/>
                </a:solidFill>
                <a:latin typeface="IEWHQB+Lato-Regular"/>
                <a:cs typeface="IEWHQB+Lato-Regular"/>
              </a:rPr>
              <a:t>Presented</a:t>
            </a:r>
            <a:r>
              <a:rPr dirty="0" sz="3000">
                <a:solidFill>
                  <a:srgbClr val="cc0000"/>
                </a:solidFill>
                <a:latin typeface="IEWHQB+Lato-Regular"/>
                <a:cs typeface="IEWHQB+Lato-Regular"/>
              </a:rPr>
              <a:t> </a:t>
            </a:r>
            <a:r>
              <a:rPr dirty="0" sz="3000">
                <a:solidFill>
                  <a:srgbClr val="cc0000"/>
                </a:solidFill>
                <a:latin typeface="IEWHQB+Lato-Regular"/>
                <a:cs typeface="IEWHQB+Lato-Regular"/>
              </a:rPr>
              <a:t>by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12" y="1084391"/>
            <a:ext cx="1870455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Muslim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Prayers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6812" y="1364807"/>
            <a:ext cx="2143556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Five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Daily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Prayers: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04012" y="1645223"/>
            <a:ext cx="1007262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Dawn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04012" y="1925639"/>
            <a:ext cx="1903577" cy="8286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Early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Afternoon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Late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Afternoon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After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Sunset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04012" y="2766887"/>
            <a:ext cx="1206804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Twilight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46812" y="3047303"/>
            <a:ext cx="2546502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Friday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sermon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+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prayer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23" y="1084402"/>
            <a:ext cx="2472944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“Open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Doors”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6823" y="1364819"/>
            <a:ext cx="5812942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Shared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premises: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Co-located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with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school,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community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center,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77023" y="1645235"/>
            <a:ext cx="1101140" cy="2618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prayer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hall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6823" y="1925651"/>
            <a:ext cx="5888125" cy="11030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Campus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gate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unlocked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Code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widely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known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Security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Guards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familiar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with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what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“typical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congregants”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look</a:t>
            </a:r>
          </a:p>
          <a:p>
            <a:pPr marL="330200" marR="0">
              <a:lnSpc>
                <a:spcPts val="1761"/>
              </a:lnSpc>
              <a:spcBef>
                <a:spcPts val="34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like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6823" y="3047315"/>
            <a:ext cx="3364381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+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=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Shared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doors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12" y="1084390"/>
            <a:ext cx="3454603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Events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Visitors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“Open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Doors”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6812" y="1364807"/>
            <a:ext cx="6810044" cy="1669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Community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Events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held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on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/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facilities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Private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events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held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facility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Parent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community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events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held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during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hours</a:t>
            </a:r>
          </a:p>
          <a:p>
            <a:pPr marL="0" marR="0">
              <a:lnSpc>
                <a:spcPts val="1787"/>
              </a:lnSpc>
              <a:spcBef>
                <a:spcPts val="34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Community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visitors,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guests,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contractors,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volunteers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during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hours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Typical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security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procedures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may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be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waived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or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provided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Facility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staff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assigned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events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and/or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visitors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may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be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aware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2324" y="1081254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9824" y="1078902"/>
            <a:ext cx="1782292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“Open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Doors”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9524" y="1326618"/>
            <a:ext cx="259791" cy="14635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6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77024" y="1324266"/>
            <a:ext cx="3002533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Entry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wide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open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drop-off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/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pick-up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7024" y="1569630"/>
            <a:ext cx="6598003" cy="4792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Access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in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classrooms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unfettered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allow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parents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assist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students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classrooms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Multiple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buildings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campus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77024" y="2060358"/>
            <a:ext cx="5484442" cy="724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centralized,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monitored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point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entry/exit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for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parents/students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Security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system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/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guards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restrict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parent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access</a:t>
            </a:r>
          </a:p>
          <a:p>
            <a:pPr marL="0" marR="0">
              <a:lnSpc>
                <a:spcPts val="1541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Classroom,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hallway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doors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propped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open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616724" y="2798802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77024" y="2796450"/>
            <a:ext cx="7048802" cy="4792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Ventilation,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easy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access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shared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teaching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staff,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easy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observation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leaders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Stairwell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doors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propped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open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/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unlocked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9524" y="3044166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616724" y="3289530"/>
            <a:ext cx="259791" cy="48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934224" y="3287178"/>
            <a:ext cx="4145788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Ease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access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students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recess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break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times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934224" y="3532542"/>
            <a:ext cx="6579334" cy="4792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Classes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with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one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teacher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can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guide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students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+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equipment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while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opening/closing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doors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59524" y="4025622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477024" y="4023271"/>
            <a:ext cx="2673959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+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=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Shared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doors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12" y="1084390"/>
            <a:ext cx="5131206" cy="11090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Parent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Community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Member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“Lack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Buy-in”</a:t>
            </a:r>
          </a:p>
          <a:p>
            <a:pPr marL="45720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Nothing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bad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will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happen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in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religious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space</a:t>
            </a:r>
          </a:p>
          <a:p>
            <a:pPr marL="45720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Bad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things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do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happen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observant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Muslims</a:t>
            </a:r>
          </a:p>
          <a:p>
            <a:pPr marL="457200" marR="0">
              <a:lnSpc>
                <a:spcPts val="1787"/>
              </a:lnSpc>
              <a:spcBef>
                <a:spcPts val="34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I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am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special,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just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let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6812" y="2206055"/>
            <a:ext cx="3531818" cy="5482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My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kid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is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special,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just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let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him/her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…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Muslims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don’t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do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bad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things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5962" y="1084160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9812" y="1081640"/>
            <a:ext cx="1816417" cy="24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Diverse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Community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3162" y="1347050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77012" y="1344530"/>
            <a:ext cx="4232909" cy="773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Diverse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community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congregants</a:t>
            </a:r>
          </a:p>
          <a:p>
            <a:pPr marL="457200" marR="0">
              <a:lnSpc>
                <a:spcPts val="1651"/>
              </a:lnSpc>
              <a:spcBef>
                <a:spcPts val="368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Variety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ethnic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linguistic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backgrounds</a:t>
            </a:r>
          </a:p>
          <a:p>
            <a:pPr marL="0" marR="0">
              <a:lnSpc>
                <a:spcPts val="1651"/>
              </a:lnSpc>
              <a:spcBef>
                <a:spcPts val="418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Large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immigrant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population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10362" y="1609940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53162" y="1872830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610362" y="2135720"/>
            <a:ext cx="267462" cy="5138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675"/>
              </a:lnSpc>
              <a:spcBef>
                <a:spcPts val="34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934212" y="2133200"/>
            <a:ext cx="3624643" cy="24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Different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cultural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norms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expectations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934212" y="2396090"/>
            <a:ext cx="4286058" cy="24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No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history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safety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precautions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or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following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rules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53162" y="2661500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77012" y="2658980"/>
            <a:ext cx="2507550" cy="24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Imams,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Leaders,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Staff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610362" y="2924390"/>
            <a:ext cx="267462" cy="7767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675"/>
              </a:lnSpc>
              <a:spcBef>
                <a:spcPts val="34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675"/>
              </a:lnSpc>
              <a:spcBef>
                <a:spcPts val="39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934212" y="2921870"/>
            <a:ext cx="3155632" cy="24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Lack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training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in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safety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procedures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934212" y="3184761"/>
            <a:ext cx="5994653" cy="510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Lack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awareness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in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need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for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safety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procedures</a:t>
            </a:r>
          </a:p>
          <a:p>
            <a:pPr marL="0" marR="0">
              <a:lnSpc>
                <a:spcPts val="1651"/>
              </a:lnSpc>
              <a:spcBef>
                <a:spcPts val="368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guidelines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exit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routes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shared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with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visiting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speakers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2312" y="1081242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9812" y="1078890"/>
            <a:ext cx="2516961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procedures-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Issues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9512" y="1326606"/>
            <a:ext cx="259791" cy="7274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77012" y="1324254"/>
            <a:ext cx="2296667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Posted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for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public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see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7012" y="1569619"/>
            <a:ext cx="5081370" cy="4792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discussed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with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community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leaders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and/or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congregants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Response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Team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(if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existing)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limited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leaders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16712" y="2062698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934212" y="2060347"/>
            <a:ext cx="3885844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Need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for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representatives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from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stakeholders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59512" y="2308062"/>
            <a:ext cx="259791" cy="7274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77012" y="2305711"/>
            <a:ext cx="3366313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reviewed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/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updated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regular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basis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77012" y="2551075"/>
            <a:ext cx="4398441" cy="4792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Need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involve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leaders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from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entire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community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Knowledgeable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facility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rep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on-campus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times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616712" y="3044154"/>
            <a:ext cx="259791" cy="7274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934212" y="3041803"/>
            <a:ext cx="6547330" cy="4792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Contact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procedures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for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off-campus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response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team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communicated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Digital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analog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communications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developed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934212" y="3532531"/>
            <a:ext cx="5446038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guidelines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available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off-site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designated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team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members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2312" y="1081242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9812" y="1078890"/>
            <a:ext cx="2773527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Procedures-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Solutions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9512" y="1326606"/>
            <a:ext cx="259791" cy="9728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6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77012" y="1324254"/>
            <a:ext cx="4011015" cy="969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Post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Procedures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in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Common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Areas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Post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Exit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Routes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in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Common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Areas</a:t>
            </a:r>
          </a:p>
          <a:p>
            <a:pPr marL="0" marR="0">
              <a:lnSpc>
                <a:spcPts val="1541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Provide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guidelines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visiting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speakers</a:t>
            </a:r>
          </a:p>
          <a:p>
            <a:pPr marL="0" marR="0">
              <a:lnSpc>
                <a:spcPts val="1541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Response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Team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16712" y="2308062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77012" y="2305710"/>
            <a:ext cx="3687317" cy="72458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Consists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Reps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from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Stakeholders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Facility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Rep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On-campus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times</a:t>
            </a:r>
          </a:p>
          <a:p>
            <a:pPr marL="457200" marR="0">
              <a:lnSpc>
                <a:spcPts val="1541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Basic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security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guidelines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communicated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59512" y="2553426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616712" y="2798790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9512" y="3044154"/>
            <a:ext cx="259791" cy="48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77012" y="3041802"/>
            <a:ext cx="3281146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Review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update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procedures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regularly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77012" y="3287166"/>
            <a:ext cx="6041845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Provide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training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communication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congregants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key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stakeholders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22" y="1084402"/>
            <a:ext cx="1567484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Governance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6822" y="1364819"/>
            <a:ext cx="4767681" cy="82863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Governance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+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intertwined,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</a:p>
          <a:p>
            <a:pPr marL="330200" marR="0">
              <a:lnSpc>
                <a:spcPts val="1761"/>
              </a:lnSpc>
              <a:spcBef>
                <a:spcPts val="34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differentiated,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or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dysfunctional</a:t>
            </a:r>
          </a:p>
          <a:p>
            <a:pPr marL="0" marR="0">
              <a:lnSpc>
                <a:spcPts val="1787"/>
              </a:lnSpc>
              <a:spcBef>
                <a:spcPts val="496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Partial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buy-in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822" y="2206067"/>
            <a:ext cx="3499713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leadership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uncooperative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664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Unique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612" y="1084391"/>
            <a:ext cx="1674774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Islamophobia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6812" y="1364807"/>
            <a:ext cx="4475275" cy="26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Fear,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distrust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hatred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Muslims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common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812" y="1645223"/>
            <a:ext cx="4371035" cy="8286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Heightened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during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times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political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turmoil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Threats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against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congregants,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leader</a:t>
            </a:r>
          </a:p>
          <a:p>
            <a:pPr marL="0" marR="0">
              <a:lnSpc>
                <a:spcPts val="1787"/>
              </a:lnSpc>
              <a:spcBef>
                <a:spcPts val="399"/>
              </a:spcBef>
              <a:spcAft>
                <a:spcPts val="0"/>
              </a:spcAft>
            </a:pPr>
            <a:r>
              <a:rPr dirty="0" sz="16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600" spc="1189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Xenophobia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racism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added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600">
                <a:solidFill>
                  <a:srgbClr val="000000"/>
                </a:solidFill>
                <a:latin typeface="IEWHQB+Lato-Regular"/>
                <a:cs typeface="IEWHQB+Lato-Regular"/>
              </a:rPr>
              <a:t>layers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86533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Crisis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Scenarios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5974" y="1084172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9824" y="1081652"/>
            <a:ext cx="876490" cy="24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Mosque: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3174" y="1347062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77024" y="1344542"/>
            <a:ext cx="4920424" cy="24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Guest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imam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does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know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or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follow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protocol: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10374" y="1609952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34224" y="1607432"/>
            <a:ext cx="6196581" cy="510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Fire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alarm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goes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off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during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last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portion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the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sermon;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imam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tells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everyone</a:t>
            </a:r>
          </a:p>
          <a:p>
            <a:pPr marL="0" marR="0">
              <a:lnSpc>
                <a:spcPts val="1651"/>
              </a:lnSpc>
              <a:spcBef>
                <a:spcPts val="368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stay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put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610374" y="2135732"/>
            <a:ext cx="267462" cy="7767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675"/>
              </a:lnSpc>
              <a:spcBef>
                <a:spcPts val="34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675"/>
              </a:lnSpc>
              <a:spcBef>
                <a:spcPts val="394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934224" y="2133212"/>
            <a:ext cx="2382773" cy="24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Exit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doors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closed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/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covered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934224" y="2396102"/>
            <a:ext cx="5153595" cy="510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No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safe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gathering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space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for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congregants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outside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the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building</a:t>
            </a:r>
          </a:p>
          <a:p>
            <a:pPr marL="0" marR="0">
              <a:lnSpc>
                <a:spcPts val="1651"/>
              </a:lnSpc>
              <a:spcBef>
                <a:spcPts val="368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Parking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Spots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Blocked-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vehicle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entry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blocked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53174" y="2924402"/>
            <a:ext cx="267462" cy="250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77024" y="2921882"/>
            <a:ext cx="6630923" cy="510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51"/>
              </a:lnSpc>
              <a:spcBef>
                <a:spcPts val="0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Gate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open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during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Friday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prayers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so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guests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can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arrive,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delays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caused</a:t>
            </a:r>
          </a:p>
          <a:p>
            <a:pPr marL="0" marR="0">
              <a:lnSpc>
                <a:spcPts val="1651"/>
              </a:lnSpc>
              <a:spcBef>
                <a:spcPts val="368"/>
              </a:spcBef>
              <a:spcAft>
                <a:spcPts val="0"/>
              </a:spcAft>
            </a:pP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by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gate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closures/opening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500">
                <a:solidFill>
                  <a:srgbClr val="000000"/>
                </a:solidFill>
                <a:latin typeface="IEWHQB+Lato-Regular"/>
                <a:cs typeface="IEWHQB+Lato-Regular"/>
              </a:rPr>
              <a:t>minimized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86533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Crisis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Scenarios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3276" y="1087153"/>
            <a:ext cx="1119593" cy="2821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0476" y="1385095"/>
            <a:ext cx="6083351" cy="2821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Belligerent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spouse/ex-spouse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a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staff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(parent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a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student)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77026" y="1683037"/>
            <a:ext cx="1801228" cy="275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comes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on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campus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0476" y="1980979"/>
            <a:ext cx="2495740" cy="2821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Understaffed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IEWHQB+Lato-Regular"/>
                <a:cs typeface="IEWHQB+Lato-Regular"/>
              </a:rPr>
              <a:t>schools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86533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Crisis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Scenarios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7298" y="861729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44798" y="859377"/>
            <a:ext cx="783412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4498" y="1107093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01998" y="1104741"/>
            <a:ext cx="2906521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Fire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Alarm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during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Religious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Service: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41698" y="1352457"/>
            <a:ext cx="259791" cy="48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59198" y="1350105"/>
            <a:ext cx="4138852" cy="4792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Fire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alarm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goes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off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-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Imam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tells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everyone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stay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put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Exit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doors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closed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/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covered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preventing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exit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84498" y="1843185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○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01998" y="1840833"/>
            <a:ext cx="2947237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Earthquake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during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Religious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Service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641698" y="2088549"/>
            <a:ext cx="259791" cy="7274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959198" y="2086197"/>
            <a:ext cx="1934133" cy="2338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Imam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continues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prayer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959198" y="2331561"/>
            <a:ext cx="5568008" cy="72458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Unattached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objects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fall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congregants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furniture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available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shield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congregation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from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broken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glass,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falling</a:t>
            </a:r>
          </a:p>
          <a:p>
            <a:pPr marL="0" marR="0">
              <a:lnSpc>
                <a:spcPts val="1541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light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fixtures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641698" y="3070005"/>
            <a:ext cx="259791" cy="48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  <a:p>
            <a:pPr marL="0" marR="0">
              <a:lnSpc>
                <a:spcPts val="1564"/>
              </a:lnSpc>
              <a:spcBef>
                <a:spcPts val="317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959198" y="3067654"/>
            <a:ext cx="5673799" cy="724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Shoes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removed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pray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in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carpeted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hall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-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feet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cut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from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items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ground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Mosque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personnel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may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not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be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present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turn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off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gas,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check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building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for</a:t>
            </a:r>
          </a:p>
          <a:p>
            <a:pPr marL="0" marR="0">
              <a:lnSpc>
                <a:spcPts val="1541"/>
              </a:lnSpc>
              <a:spcBef>
                <a:spcPts val="39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structural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damage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641698" y="3806097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KVBGG+ArialMT"/>
                <a:cs typeface="AKVBGG+ArialMT"/>
              </a:rPr>
              <a:t>■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959198" y="3803746"/>
            <a:ext cx="5465951" cy="4792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No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registry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of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emergency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contacts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+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medical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alerts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for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attendees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</a:p>
          <a:p>
            <a:pPr marL="0" marR="0">
              <a:lnSpc>
                <a:spcPts val="1541"/>
              </a:lnSpc>
              <a:spcBef>
                <a:spcPts val="44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family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members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at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IEWHQB+Lato-Regular"/>
                <a:cs typeface="IEWHQB+Lato-Regular"/>
              </a:rPr>
              <a:t>prayer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02694" y="1526440"/>
            <a:ext cx="4288611" cy="175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15302" marR="0">
              <a:lnSpc>
                <a:spcPts val="6669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cc0000"/>
                </a:solidFill>
                <a:latin typeface="MHMLDO+Lato-Black"/>
                <a:cs typeface="MHMLDO+Lato-Black"/>
              </a:rPr>
              <a:t>Joffe</a:t>
            </a:r>
          </a:p>
          <a:p>
            <a:pPr marL="0" marR="0">
              <a:lnSpc>
                <a:spcPts val="5697"/>
              </a:lnSpc>
              <a:spcBef>
                <a:spcPts val="1129"/>
              </a:spcBef>
              <a:spcAft>
                <a:spcPts val="0"/>
              </a:spcAft>
            </a:pPr>
            <a:r>
              <a:rPr dirty="0" sz="5100">
                <a:solidFill>
                  <a:srgbClr val="cc0000"/>
                </a:solidFill>
                <a:latin typeface="IJBBOH+Arial-ItalicMT"/>
                <a:cs typeface="IJBBOH+Arial-ItalicMT"/>
              </a:rPr>
              <a:t>Best</a:t>
            </a:r>
            <a:r>
              <a:rPr dirty="0" sz="5100" spc="13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5100">
                <a:solidFill>
                  <a:srgbClr val="cc0000"/>
                </a:solidFill>
                <a:latin typeface="IJBBOH+Arial-ItalicMT"/>
                <a:cs typeface="IJBBOH+Arial-ItalicMT"/>
              </a:rPr>
              <a:t>Practices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2085086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Physical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Security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849" y="1267577"/>
            <a:ext cx="2394483" cy="8003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Parking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Appropriate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lighting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Monitored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entry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21049" y="2044817"/>
            <a:ext cx="4286847" cy="15775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Visitor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logs.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Sign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in/sign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out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Clear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signage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for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locations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Instructions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for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guests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to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sign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in</a:t>
            </a:r>
          </a:p>
          <a:p>
            <a:pPr marL="0" marR="0">
              <a:lnSpc>
                <a:spcPts val="1899"/>
              </a:lnSpc>
              <a:spcBef>
                <a:spcPts val="16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Visitor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identity/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destination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verification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Employee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campus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attendance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system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Student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early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dismissal/sign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out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system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2085086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Physical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Security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849" y="1267577"/>
            <a:ext cx="4650994" cy="13184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Campus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perimeter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fencing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Lockable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doors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Program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development: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written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protocols</a:t>
            </a:r>
          </a:p>
          <a:p>
            <a:pPr marL="457200" marR="0">
              <a:lnSpc>
                <a:spcPts val="1899"/>
              </a:lnSpc>
              <a:spcBef>
                <a:spcPts val="16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Evaluate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current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protocols</a:t>
            </a:r>
          </a:p>
          <a:p>
            <a:pPr marL="45720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Construct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new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policies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when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applicable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2862808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Supplies/Systems/Tools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849" y="1267577"/>
            <a:ext cx="2103234" cy="2821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Security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cameras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3849" y="1526657"/>
            <a:ext cx="3006344" cy="10593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Alarm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systems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onsite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Fire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extinguishers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AEDs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(locations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&amp;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amount)</a:t>
            </a:r>
          </a:p>
          <a:p>
            <a:pPr marL="0" marR="0">
              <a:lnSpc>
                <a:spcPts val="1899"/>
              </a:lnSpc>
              <a:spcBef>
                <a:spcPts val="16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Lockdown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kits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917005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Communication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849" y="1267577"/>
            <a:ext cx="7446973" cy="15775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Threat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response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Anonymous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reporting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Social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media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threat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monitoring</a:t>
            </a:r>
          </a:p>
          <a:p>
            <a:pPr marL="0" marR="0">
              <a:lnSpc>
                <a:spcPts val="1899"/>
              </a:lnSpc>
              <a:spcBef>
                <a:spcPts val="16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Signage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differentiating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locations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school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and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the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place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worship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Ability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to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initiate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school-wide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&amp;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house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worship-wide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messaging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Panic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button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3849" y="2822057"/>
            <a:ext cx="2827362" cy="2821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Communication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postings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1049" y="3081137"/>
            <a:ext cx="3574377" cy="5412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Evacuation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maps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protocols/procedures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at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glance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1296144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Personnel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849" y="1267577"/>
            <a:ext cx="4944693" cy="5412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Health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coordinators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shared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health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personnel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Security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guards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2776727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Develop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Security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Plans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849" y="1267577"/>
            <a:ext cx="3153727" cy="8003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Emergency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Operations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Plan</a:t>
            </a:r>
          </a:p>
          <a:p>
            <a:pPr marL="45720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4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emergency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responses</a:t>
            </a:r>
          </a:p>
          <a:p>
            <a:pPr marL="91440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Lockdown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78249" y="2044817"/>
            <a:ext cx="2079916" cy="8003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Shelter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in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place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Secure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campus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Evacuation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plans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2776727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Develop</a:t>
            </a:r>
            <a:r>
              <a:rPr dirty="0" sz="2000" spc="53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Security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Plans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850" y="1267589"/>
            <a:ext cx="3153727" cy="8003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Emergency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Operations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Plan</a:t>
            </a:r>
          </a:p>
          <a:p>
            <a:pPr marL="45720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4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emergency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responses</a:t>
            </a:r>
          </a:p>
          <a:p>
            <a:pPr marL="91440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Lockdown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76400" y="1301239"/>
            <a:ext cx="4156443" cy="8003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Reunification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plan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ICS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structure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and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roles/responsibilities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Implementation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78250" y="2044829"/>
            <a:ext cx="2079916" cy="8003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Shelter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in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place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Secure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campus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Evacuation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33600" y="2078479"/>
            <a:ext cx="1991181" cy="2821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Practicing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Drills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33600" y="2337559"/>
            <a:ext cx="3954793" cy="793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Roles/responsibilities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(ICS,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Tabletop)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Communication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practice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with</a:t>
            </a:r>
          </a:p>
          <a:p>
            <a:pPr marL="336550" marR="0">
              <a:lnSpc>
                <a:spcPts val="1871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various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stakeholders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33600" y="3114799"/>
            <a:ext cx="2648597" cy="5412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Hard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copies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of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all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plans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Training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staff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90800" y="3632959"/>
            <a:ext cx="2311146" cy="5412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9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Leadership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training</a:t>
            </a:r>
          </a:p>
          <a:p>
            <a:pPr marL="0" marR="0">
              <a:lnSpc>
                <a:spcPts val="1899"/>
              </a:lnSpc>
              <a:spcBef>
                <a:spcPts val="118"/>
              </a:spcBef>
              <a:spcAft>
                <a:spcPts val="0"/>
              </a:spcAft>
            </a:pPr>
            <a:r>
              <a:rPr dirty="0" sz="1700">
                <a:solidFill>
                  <a:srgbClr val="273043"/>
                </a:solidFill>
                <a:latin typeface="AKVBGG+ArialMT"/>
                <a:cs typeface="AKVBGG+ArialMT"/>
              </a:rPr>
              <a:t>■</a:t>
            </a:r>
            <a:r>
              <a:rPr dirty="0" sz="1700" spc="1151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All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staff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700">
                <a:solidFill>
                  <a:srgbClr val="273043"/>
                </a:solidFill>
                <a:latin typeface="IEWHQB+Lato-Regular"/>
                <a:cs typeface="IEWHQB+Lato-Regular"/>
              </a:rPr>
              <a:t>training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7600" y="439269"/>
            <a:ext cx="2861563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Joffe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Academy</a:t>
            </a:r>
            <a:r>
              <a:rPr dirty="0" sz="2000" spc="54">
                <a:solidFill>
                  <a:srgbClr val="cc0000"/>
                </a:solidFill>
                <a:latin typeface="IJBBOH+Arial-ItalicMT"/>
                <a:cs typeface="IJBBOH+Arial-ItalicMT"/>
              </a:rPr>
              <a:t> </a:t>
            </a:r>
            <a:r>
              <a:rPr dirty="0" sz="2000">
                <a:solidFill>
                  <a:srgbClr val="cc0000"/>
                </a:solidFill>
                <a:latin typeface="IJBBOH+Arial-ItalicMT"/>
                <a:cs typeface="IJBBOH+Arial-ItalicMT"/>
              </a:rPr>
              <a:t>Modules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1600" y="1302109"/>
            <a:ext cx="6090286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800" spc="1113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An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Introduction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to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an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Emergency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Operations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Plan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(EOP)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1600" y="1850749"/>
            <a:ext cx="4141698" cy="2965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800" spc="1113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Incident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Command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Structure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273043"/>
                </a:solidFill>
                <a:latin typeface="IEWHQB+Lato-Regular"/>
                <a:cs typeface="IEWHQB+Lato-Regular"/>
              </a:rPr>
              <a:t>Trilogy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18800" y="2158913"/>
            <a:ext cx="5161025" cy="92744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800" spc="1113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ICS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(Part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1):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Incident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Command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Orientation</a:t>
            </a:r>
          </a:p>
          <a:p>
            <a:pPr marL="0" marR="0">
              <a:lnSpc>
                <a:spcPts val="2010"/>
              </a:lnSpc>
              <a:spcBef>
                <a:spcPts val="499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800" spc="1113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ICS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(Part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2):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How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to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Create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Run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a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Tabletop</a:t>
            </a:r>
          </a:p>
          <a:p>
            <a:pPr marL="0" marR="0">
              <a:lnSpc>
                <a:spcPts val="2010"/>
              </a:lnSpc>
              <a:spcBef>
                <a:spcPts val="449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AKVBGG+ArialMT"/>
                <a:cs typeface="AKVBGG+ArialMT"/>
              </a:rPr>
              <a:t>●</a:t>
            </a:r>
            <a:r>
              <a:rPr dirty="0" sz="1800" spc="1113">
                <a:solidFill>
                  <a:srgbClr val="000000"/>
                </a:solidFill>
                <a:latin typeface="AKVBGG+ArialMT"/>
                <a:cs typeface="AKVBGG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ICS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(Part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3):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Student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and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Family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 </a:t>
            </a:r>
            <a:r>
              <a:rPr dirty="0" sz="1800">
                <a:solidFill>
                  <a:srgbClr val="000000"/>
                </a:solidFill>
                <a:latin typeface="IEWHQB+Lato-Regular"/>
                <a:cs typeface="IEWHQB+Lato-Regular"/>
              </a:rPr>
              <a:t>Reunification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>
            <a:hlinkClick r:id="rId2"/>
          </p:cNvPr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19449" y="193444"/>
            <a:ext cx="1083691" cy="321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34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b="1">
                <a:solidFill>
                  <a:srgbClr val="cc0000"/>
                </a:solidFill>
                <a:latin typeface="KLUERT+Arial-BoldItalicMT"/>
                <a:cs typeface="KLUERT+Arial-BoldItalicMT"/>
              </a:rPr>
              <a:t>Closing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767" y="1654695"/>
            <a:ext cx="4352519" cy="11880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1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6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Crisis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Communication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Planning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Module</a:t>
            </a:r>
          </a:p>
          <a:p>
            <a:pPr marL="0" marR="0">
              <a:lnSpc>
                <a:spcPts val="1781"/>
              </a:lnSpc>
              <a:spcBef>
                <a:spcPts val="1804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6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School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Safety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Assessments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&amp;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Consultative</a:t>
            </a:r>
          </a:p>
          <a:p>
            <a:pPr marL="329881" marR="0">
              <a:lnSpc>
                <a:spcPts val="1781"/>
              </a:lnSpc>
              <a:spcBef>
                <a:spcPts val="1854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Services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6767" y="3039665"/>
            <a:ext cx="4000241" cy="72682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○</a:t>
            </a:r>
            <a:r>
              <a:rPr dirty="0" sz="1600" spc="1186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 u="sng">
                <a:solidFill>
                  <a:srgbClr val="273043"/>
                </a:solidFill>
                <a:latin typeface="AKVBGG+ArialMT"/>
                <a:cs typeface="AKVBGG+ArialM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www.joffeemergencyservices.com</a:t>
            </a:r>
          </a:p>
          <a:p>
            <a:pPr marL="0" marR="0">
              <a:lnSpc>
                <a:spcPts val="1781"/>
              </a:lnSpc>
              <a:spcBef>
                <a:spcPts val="1804"/>
              </a:spcBef>
              <a:spcAft>
                <a:spcPts val="0"/>
              </a:spcAft>
            </a:pP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●</a:t>
            </a:r>
            <a:r>
              <a:rPr dirty="0" sz="1600" spc="1186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Module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 </a:t>
            </a:r>
            <a:r>
              <a:rPr dirty="0" sz="1600">
                <a:solidFill>
                  <a:srgbClr val="273043"/>
                </a:solidFill>
                <a:latin typeface="AKVBGG+ArialMT"/>
                <a:cs typeface="AKVBGG+ArialMT"/>
              </a:rPr>
              <a:t>Handouts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2023-02-16T01:31:33-06:00</dcterms:modified>
</cp:coreProperties>
</file>